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00" r:id="rId2"/>
    <p:sldId id="256" r:id="rId3"/>
    <p:sldId id="259" r:id="rId4"/>
    <p:sldId id="260" r:id="rId5"/>
    <p:sldId id="280" r:id="rId6"/>
    <p:sldId id="281" r:id="rId7"/>
    <p:sldId id="282" r:id="rId8"/>
    <p:sldId id="286" r:id="rId9"/>
    <p:sldId id="285" r:id="rId10"/>
    <p:sldId id="289" r:id="rId11"/>
    <p:sldId id="288" r:id="rId12"/>
    <p:sldId id="290" r:id="rId13"/>
    <p:sldId id="287" r:id="rId14"/>
    <p:sldId id="284" r:id="rId15"/>
    <p:sldId id="283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1" r:id="rId2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003F7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75" autoAdjust="0"/>
  </p:normalViewPr>
  <p:slideViewPr>
    <p:cSldViewPr>
      <p:cViewPr varScale="1">
        <p:scale>
          <a:sx n="103" d="100"/>
          <a:sy n="103" d="100"/>
        </p:scale>
        <p:origin x="-1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2207676-50B5-449D-BDB1-036B0CEDA4FA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CFFFE5E7-11AD-4DA5-962E-FE738F5EA1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7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FE5E7-11AD-4DA5-962E-FE738F5EA17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FE5E7-11AD-4DA5-962E-FE738F5EA17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1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30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93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Office of Quality Safety and Value, VA National Center for Patient Safety, VA Health Care Defining Excellence in the 21st Cenutry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64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2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3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55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13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7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2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9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6CE8-C41B-48E1-A317-E655273E08B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585B7-831F-4996-ABDC-3563B1737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81000"/>
            <a:ext cx="9144000" cy="6477000"/>
          </a:xfrm>
          <a:prstGeom prst="rect">
            <a:avLst/>
          </a:prstGeom>
          <a:solidFill>
            <a:srgbClr val="003F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3738564" y="4672013"/>
            <a:ext cx="1090612" cy="409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 title="RCA Flow Chart showing step-by-step process with each step detailed in order on each slide"/>
          <p:cNvGrpSpPr/>
          <p:nvPr userDrawn="1"/>
        </p:nvGrpSpPr>
        <p:grpSpPr>
          <a:xfrm>
            <a:off x="238707" y="0"/>
            <a:ext cx="4733905" cy="6858000"/>
            <a:chOff x="2205047" y="0"/>
            <a:chExt cx="4733905" cy="6858000"/>
          </a:xfrm>
        </p:grpSpPr>
        <p:pic>
          <p:nvPicPr>
            <p:cNvPr id="9" name="Picture 8" descr="RCA Process Flowchart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05047" y="0"/>
              <a:ext cx="4733905" cy="6858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362200" y="457200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Decision to do an RCA</a:t>
              </a:r>
              <a:endParaRPr lang="en-US" sz="1000" dirty="0"/>
            </a:p>
          </p:txBody>
        </p:sp>
      </p:grp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4953000" y="6553200"/>
            <a:ext cx="41148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tabLst>
                <a:tab pos="3890963" algn="r"/>
              </a:tabLst>
              <a:defRPr sz="1000" b="0" kern="1200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 National Center for Patient Safety </a:t>
            </a:r>
            <a:r>
              <a:rPr lang="en-US" sz="900" dirty="0" smtClean="0"/>
              <a:t>REV.02.26.2015</a:t>
            </a:r>
            <a:r>
              <a:rPr lang="en-US" dirty="0" smtClean="0"/>
              <a:t>	</a:t>
            </a:r>
            <a:fld id="{988585B7-831F-4996-ABDC-3563B1737A2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99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8454" y="3733800"/>
            <a:ext cx="5029200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RCA Process</a:t>
            </a:r>
          </a:p>
          <a:p>
            <a:r>
              <a:rPr lang="en-US" sz="4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 Overview</a:t>
            </a:r>
            <a:endParaRPr lang="en-US" sz="4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The RCA Process an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wn Arrow 13" descr="arrow"/>
          <p:cNvSpPr/>
          <p:nvPr/>
        </p:nvSpPr>
        <p:spPr>
          <a:xfrm rot="14027085">
            <a:off x="1863699" y="3968056"/>
            <a:ext cx="1016985" cy="2262573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 descr="circle around use triage questions and rc/contributing factor interview tools to frame questions"/>
          <p:cNvSpPr/>
          <p:nvPr/>
        </p:nvSpPr>
        <p:spPr>
          <a:xfrm>
            <a:off x="76200" y="5638800"/>
            <a:ext cx="1524000" cy="119610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124200" y="1137893"/>
            <a:ext cx="4876800" cy="4784925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Use Triage Questions and RC/Contributing Factor Interview Tools to Frame Questions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12581922">
            <a:off x="3073830" y="4706489"/>
            <a:ext cx="1016985" cy="1300340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edefined Process 14"/>
          <p:cNvSpPr/>
          <p:nvPr/>
        </p:nvSpPr>
        <p:spPr>
          <a:xfrm>
            <a:off x="1795861" y="1295400"/>
            <a:ext cx="6923266" cy="3486089"/>
          </a:xfrm>
          <a:prstGeom prst="flowChartPredefinedProcess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Conduct Fact Finding Interviews, </a:t>
            </a:r>
          </a:p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Chart Reviews, </a:t>
            </a:r>
          </a:p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and Literature Reviews</a:t>
            </a:r>
            <a:endParaRPr lang="en-US" sz="40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 descr="conduct fact finding interviews, chart reviews, and literature reviews"/>
          <p:cNvSpPr/>
          <p:nvPr/>
        </p:nvSpPr>
        <p:spPr>
          <a:xfrm>
            <a:off x="1763534" y="5715000"/>
            <a:ext cx="1665465" cy="990600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wn Arrow 13" descr="arrow"/>
          <p:cNvSpPr/>
          <p:nvPr/>
        </p:nvSpPr>
        <p:spPr>
          <a:xfrm rot="14182585">
            <a:off x="3006594" y="4151913"/>
            <a:ext cx="1016985" cy="720631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 descr="circle around synthesize information acquired and review using triage questions and other resources"/>
          <p:cNvSpPr/>
          <p:nvPr/>
        </p:nvSpPr>
        <p:spPr>
          <a:xfrm>
            <a:off x="1839013" y="4526437"/>
            <a:ext cx="1524000" cy="119610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505200" y="459509"/>
            <a:ext cx="5410200" cy="5308276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Synthesize Information Acquired and Review Using ‘Triage Questions’ and Other Resources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 descr="circle around four elements: information needed; frame questions; fact finding; synthesize and back to information needed"/>
          <p:cNvSpPr/>
          <p:nvPr/>
        </p:nvSpPr>
        <p:spPr>
          <a:xfrm>
            <a:off x="18472" y="4313382"/>
            <a:ext cx="3500583" cy="2521527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226086" y="86719"/>
            <a:ext cx="2782249" cy="2729833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Synthesize</a:t>
            </a:r>
            <a:endParaRPr lang="en-US" sz="32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01789" y="2667000"/>
            <a:ext cx="2710355" cy="2729833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Frame Questions</a:t>
            </a:r>
            <a:endParaRPr lang="en-US" sz="32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Flowchart: Predefined Process 26"/>
          <p:cNvSpPr/>
          <p:nvPr/>
        </p:nvSpPr>
        <p:spPr>
          <a:xfrm>
            <a:off x="6318314" y="3297625"/>
            <a:ext cx="2597792" cy="1468581"/>
          </a:xfrm>
          <a:prstGeom prst="flowChartPredefinedProcess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Fact Finding</a:t>
            </a:r>
            <a:endParaRPr lang="en-US" sz="32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8" name="Group 27" descr="information needed"/>
          <p:cNvGrpSpPr/>
          <p:nvPr/>
        </p:nvGrpSpPr>
        <p:grpSpPr>
          <a:xfrm>
            <a:off x="2158070" y="695492"/>
            <a:ext cx="2597792" cy="1512290"/>
            <a:chOff x="3467101" y="1524001"/>
            <a:chExt cx="4824413" cy="2971800"/>
          </a:xfrm>
        </p:grpSpPr>
        <p:sp>
          <p:nvSpPr>
            <p:cNvPr id="29" name="Rounded Rectangle 28"/>
            <p:cNvSpPr/>
            <p:nvPr/>
          </p:nvSpPr>
          <p:spPr>
            <a:xfrm>
              <a:off x="3467101" y="1524001"/>
              <a:ext cx="4824413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32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Information Needed</a:t>
              </a:r>
              <a:endParaRPr lang="en-US" sz="32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Down Arrow 31" descr="arrow"/>
          <p:cNvSpPr/>
          <p:nvPr/>
        </p:nvSpPr>
        <p:spPr>
          <a:xfrm rot="10800000">
            <a:off x="7053296" y="2817091"/>
            <a:ext cx="1016985" cy="462060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 descr="arrow"/>
          <p:cNvSpPr/>
          <p:nvPr/>
        </p:nvSpPr>
        <p:spPr>
          <a:xfrm rot="10800000" flipV="1">
            <a:off x="2951456" y="2207783"/>
            <a:ext cx="1016985" cy="45921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 descr="arrow"/>
          <p:cNvSpPr/>
          <p:nvPr/>
        </p:nvSpPr>
        <p:spPr>
          <a:xfrm rot="16200000">
            <a:off x="5051448" y="3273541"/>
            <a:ext cx="1016985" cy="151674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 descr="As needed arrow"/>
          <p:cNvGrpSpPr/>
          <p:nvPr/>
        </p:nvGrpSpPr>
        <p:grpSpPr>
          <a:xfrm>
            <a:off x="4747491" y="943144"/>
            <a:ext cx="1478595" cy="1016985"/>
            <a:chOff x="4709339" y="943144"/>
            <a:chExt cx="1516747" cy="1016985"/>
          </a:xfrm>
        </p:grpSpPr>
        <p:sp>
          <p:nvSpPr>
            <p:cNvPr id="23" name="Down Arrow 22"/>
            <p:cNvSpPr/>
            <p:nvPr/>
          </p:nvSpPr>
          <p:spPr>
            <a:xfrm rot="5400000" flipH="1">
              <a:off x="4959220" y="693263"/>
              <a:ext cx="1016985" cy="1516747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71740" y="1282360"/>
              <a:ext cx="1200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+mj-lt"/>
                </a:rPr>
                <a:t>As Needed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owchart: Document 14"/>
          <p:cNvSpPr/>
          <p:nvPr/>
        </p:nvSpPr>
        <p:spPr>
          <a:xfrm>
            <a:off x="4359565" y="1216508"/>
            <a:ext cx="3793836" cy="2517292"/>
          </a:xfrm>
          <a:prstGeom prst="flowChartDocumen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Final Version </a:t>
            </a:r>
          </a:p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of Sequence </a:t>
            </a:r>
          </a:p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of Events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Down Arrow 23" descr="arrow"/>
          <p:cNvSpPr/>
          <p:nvPr/>
        </p:nvSpPr>
        <p:spPr>
          <a:xfrm rot="13693579">
            <a:off x="3222668" y="2626704"/>
            <a:ext cx="1016985" cy="1482298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final version of sequence of events"/>
          <p:cNvSpPr/>
          <p:nvPr/>
        </p:nvSpPr>
        <p:spPr>
          <a:xfrm>
            <a:off x="1981199" y="3657600"/>
            <a:ext cx="1219201" cy="882808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wn Arrow 16" descr="arrow"/>
          <p:cNvSpPr/>
          <p:nvPr/>
        </p:nvSpPr>
        <p:spPr>
          <a:xfrm rot="13624047">
            <a:off x="3153521" y="2326415"/>
            <a:ext cx="894991" cy="842290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 descr="circle around identify root cause/contributing factors"/>
          <p:cNvSpPr/>
          <p:nvPr/>
        </p:nvSpPr>
        <p:spPr>
          <a:xfrm>
            <a:off x="1828800" y="2865748"/>
            <a:ext cx="1524000" cy="791852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 descr="Identify root cause/contributing factors"/>
          <p:cNvGrpSpPr/>
          <p:nvPr/>
        </p:nvGrpSpPr>
        <p:grpSpPr>
          <a:xfrm>
            <a:off x="3945863" y="659564"/>
            <a:ext cx="4953001" cy="2744250"/>
            <a:chOff x="3467101" y="1524000"/>
            <a:chExt cx="4824412" cy="2971800"/>
          </a:xfrm>
        </p:grpSpPr>
        <p:sp>
          <p:nvSpPr>
            <p:cNvPr id="9" name="Rounded Rectangle 8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Identify Root Cause/ Contributing Factors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4988" y="459509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Decision to do an RCA</a:t>
            </a:r>
            <a:endParaRPr lang="en-US" sz="1000" dirty="0"/>
          </a:p>
        </p:txBody>
      </p:sp>
      <p:sp>
        <p:nvSpPr>
          <p:cNvPr id="13" name="Down Arrow 12" descr="arrow"/>
          <p:cNvSpPr/>
          <p:nvPr/>
        </p:nvSpPr>
        <p:spPr>
          <a:xfrm rot="7975953" flipV="1">
            <a:off x="3160719" y="2718820"/>
            <a:ext cx="1016985" cy="784636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identify corrective action that were instituted due to a similar event in the past"/>
          <p:cNvSpPr/>
          <p:nvPr/>
        </p:nvSpPr>
        <p:spPr>
          <a:xfrm>
            <a:off x="1646382" y="1995055"/>
            <a:ext cx="1906626" cy="932871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 descr="Identify corrective actions that were instituted due to a similar event in the past"/>
          <p:cNvGrpSpPr/>
          <p:nvPr/>
        </p:nvGrpSpPr>
        <p:grpSpPr>
          <a:xfrm>
            <a:off x="3953414" y="3124200"/>
            <a:ext cx="5060163" cy="3200400"/>
            <a:chOff x="3467101" y="1524000"/>
            <a:chExt cx="4824412" cy="2971800"/>
          </a:xfrm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32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Identify Corrective Actions That Were Instituted </a:t>
              </a:r>
            </a:p>
            <a:p>
              <a:pPr algn="ctr"/>
              <a:r>
                <a:rPr lang="en-US" sz="32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Due to a Similar Event </a:t>
              </a:r>
            </a:p>
            <a:p>
              <a:pPr algn="ctr"/>
              <a:r>
                <a:rPr lang="en-US" sz="32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in the Past</a:t>
              </a:r>
              <a:endParaRPr lang="en-US" sz="32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wn Arrow 13" descr="arrow"/>
          <p:cNvSpPr/>
          <p:nvPr/>
        </p:nvSpPr>
        <p:spPr>
          <a:xfrm rot="19450645">
            <a:off x="3019539" y="1760631"/>
            <a:ext cx="1016985" cy="935139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 descr="circle around develop action plan (first draft)"/>
          <p:cNvSpPr/>
          <p:nvPr/>
        </p:nvSpPr>
        <p:spPr>
          <a:xfrm>
            <a:off x="1842787" y="1112363"/>
            <a:ext cx="1524000" cy="82248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grpSp>
        <p:nvGrpSpPr>
          <p:cNvPr id="16" name="Group 15" descr="Develop action plan (first draft)"/>
          <p:cNvGrpSpPr/>
          <p:nvPr/>
        </p:nvGrpSpPr>
        <p:grpSpPr>
          <a:xfrm>
            <a:off x="3650672" y="2572121"/>
            <a:ext cx="4953001" cy="2744250"/>
            <a:chOff x="3467101" y="1524000"/>
            <a:chExt cx="4824412" cy="2971800"/>
          </a:xfrm>
        </p:grpSpPr>
        <p:sp>
          <p:nvSpPr>
            <p:cNvPr id="17" name="Rounded Rectangle 16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Develop Action Plan (First Draft)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</a:t>
            </a:r>
            <a:r>
              <a:rPr lang="en-US" baseline="0" dirty="0" smtClean="0"/>
              <a:t> process 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Document 13"/>
          <p:cNvSpPr/>
          <p:nvPr/>
        </p:nvSpPr>
        <p:spPr>
          <a:xfrm>
            <a:off x="4812144" y="661873"/>
            <a:ext cx="3587635" cy="2745892"/>
          </a:xfrm>
          <a:prstGeom prst="flowChartDocumen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Provide Feedback </a:t>
            </a:r>
          </a:p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Reporter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Down Arrow 14" descr="arrow"/>
          <p:cNvSpPr/>
          <p:nvPr/>
        </p:nvSpPr>
        <p:spPr>
          <a:xfrm rot="18023906">
            <a:off x="3466011" y="473297"/>
            <a:ext cx="1016985" cy="1749015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 descr="circle around provide feedback to reporter"/>
          <p:cNvSpPr/>
          <p:nvPr/>
        </p:nvSpPr>
        <p:spPr>
          <a:xfrm>
            <a:off x="1981198" y="324464"/>
            <a:ext cx="1219201" cy="742336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20197218">
            <a:off x="4739160" y="978563"/>
            <a:ext cx="1016985" cy="1469847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identify what was learned and who needs to know"/>
          <p:cNvSpPr/>
          <p:nvPr/>
        </p:nvSpPr>
        <p:spPr>
          <a:xfrm>
            <a:off x="3426690" y="289874"/>
            <a:ext cx="1708728" cy="82248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grpSp>
        <p:nvGrpSpPr>
          <p:cNvPr id="15" name="Group 14" descr="identify what was learned and who needs to know"/>
          <p:cNvGrpSpPr/>
          <p:nvPr/>
        </p:nvGrpSpPr>
        <p:grpSpPr>
          <a:xfrm>
            <a:off x="2895600" y="2434738"/>
            <a:ext cx="5937099" cy="3289497"/>
            <a:chOff x="3467101" y="1524000"/>
            <a:chExt cx="4824412" cy="2971800"/>
          </a:xfrm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Identify What was Learned and Who Needs to Know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82418" y="5562600"/>
            <a:ext cx="8763000" cy="990600"/>
          </a:xfrm>
          <a:prstGeom prst="round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>
              <a:tabLst>
                <a:tab pos="2346325" algn="ctr"/>
                <a:tab pos="6400800" algn="ctr"/>
              </a:tabLst>
            </a:pPr>
            <a:r>
              <a:rPr lang="en-US" sz="44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Flow Chart	Process Guide</a:t>
            </a:r>
          </a:p>
        </p:txBody>
      </p:sp>
      <p:pic>
        <p:nvPicPr>
          <p:cNvPr id="2" name="Picture 1" descr="Cover of VA US Department of Veterans Affairs Root Cause Analysis Tools  Step by Step Guide VA National Center for Patient Safety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2198">
            <a:off x="5395424" y="801701"/>
            <a:ext cx="3335787" cy="4316901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19490322">
            <a:off x="4645133" y="1799897"/>
            <a:ext cx="896351" cy="616787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create action plan for director concur/non-concur"/>
          <p:cNvSpPr/>
          <p:nvPr/>
        </p:nvSpPr>
        <p:spPr>
          <a:xfrm>
            <a:off x="3581400" y="1114672"/>
            <a:ext cx="1390340" cy="866528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grpSp>
        <p:nvGrpSpPr>
          <p:cNvPr id="15" name="Group 14" descr="create action plan for director concur/non concur"/>
          <p:cNvGrpSpPr/>
          <p:nvPr/>
        </p:nvGrpSpPr>
        <p:grpSpPr>
          <a:xfrm>
            <a:off x="3581400" y="2434738"/>
            <a:ext cx="5251299" cy="3289497"/>
            <a:chOff x="3467101" y="1524000"/>
            <a:chExt cx="4824412" cy="2971800"/>
          </a:xfrm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Create Action Plan</a:t>
              </a:r>
            </a:p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for Director Concur/ </a:t>
              </a:r>
            </a:p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Non-Concur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Document 12"/>
          <p:cNvSpPr/>
          <p:nvPr/>
        </p:nvSpPr>
        <p:spPr>
          <a:xfrm>
            <a:off x="4419600" y="3300653"/>
            <a:ext cx="4419600" cy="2745892"/>
          </a:xfrm>
          <a:prstGeom prst="flowChartDocumen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Iterate and Record </a:t>
            </a:r>
          </a:p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 Necessary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Down Arrow 13" descr="arrow"/>
          <p:cNvSpPr/>
          <p:nvPr/>
        </p:nvSpPr>
        <p:spPr>
          <a:xfrm rot="18954587">
            <a:off x="4741583" y="2391779"/>
            <a:ext cx="1016985" cy="952375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 descr="circle around iterate and record as necessary"/>
          <p:cNvSpPr/>
          <p:nvPr/>
        </p:nvSpPr>
        <p:spPr>
          <a:xfrm>
            <a:off x="3663369" y="1952300"/>
            <a:ext cx="1219201" cy="742336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19326400">
            <a:off x="4835860" y="3129792"/>
            <a:ext cx="820844" cy="610016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determine approximate cost of RCA"/>
          <p:cNvSpPr/>
          <p:nvPr/>
        </p:nvSpPr>
        <p:spPr>
          <a:xfrm>
            <a:off x="3577801" y="2667000"/>
            <a:ext cx="1390340" cy="866528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grpSp>
        <p:nvGrpSpPr>
          <p:cNvPr id="15" name="Group 14" descr="determine approximate cost of RCA"/>
          <p:cNvGrpSpPr/>
          <p:nvPr/>
        </p:nvGrpSpPr>
        <p:grpSpPr>
          <a:xfrm>
            <a:off x="4343400" y="3733800"/>
            <a:ext cx="4566227" cy="2762350"/>
            <a:chOff x="3467101" y="1524000"/>
            <a:chExt cx="4824412" cy="2971800"/>
          </a:xfrm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Determine Approximate Cost of RCA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</a:t>
            </a:r>
            <a:r>
              <a:rPr lang="en-US" baseline="0" dirty="0" smtClean="0"/>
              <a:t> 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Document 13"/>
          <p:cNvSpPr/>
          <p:nvPr/>
        </p:nvSpPr>
        <p:spPr>
          <a:xfrm>
            <a:off x="4760905" y="459509"/>
            <a:ext cx="4111615" cy="2745892"/>
          </a:xfrm>
          <a:prstGeom prst="flowChartDocumen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Final RCA and Action Plan </a:t>
            </a:r>
          </a:p>
          <a:p>
            <a:pPr algn="ctr"/>
            <a:r>
              <a:rPr lang="en-US" sz="38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Sign-Off</a:t>
            </a:r>
            <a:endParaRPr lang="en-US" sz="38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Down Arrow 14" descr="arrow"/>
          <p:cNvSpPr/>
          <p:nvPr/>
        </p:nvSpPr>
        <p:spPr>
          <a:xfrm rot="13990935">
            <a:off x="4742903" y="3068246"/>
            <a:ext cx="1016985" cy="925139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 descr="circle around final RCA and action plan sign off"/>
          <p:cNvSpPr/>
          <p:nvPr/>
        </p:nvSpPr>
        <p:spPr>
          <a:xfrm>
            <a:off x="3663368" y="3581399"/>
            <a:ext cx="1219201" cy="83799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13441092">
            <a:off x="4933487" y="3241821"/>
            <a:ext cx="1006199" cy="1550196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RCA advisor conducts follow-up"/>
          <p:cNvSpPr/>
          <p:nvPr/>
        </p:nvSpPr>
        <p:spPr>
          <a:xfrm>
            <a:off x="3587171" y="4495801"/>
            <a:ext cx="1371600" cy="762000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edefined Process 14"/>
          <p:cNvSpPr/>
          <p:nvPr/>
        </p:nvSpPr>
        <p:spPr>
          <a:xfrm>
            <a:off x="4343400" y="762000"/>
            <a:ext cx="4267200" cy="2581564"/>
          </a:xfrm>
          <a:prstGeom prst="flowChartPredefinedProcess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RCA Advisor Conducts Follow-Up</a:t>
            </a:r>
            <a:endParaRPr lang="en-US" sz="40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3962400"/>
            <a:ext cx="3886200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en-US" sz="54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Thank</a:t>
            </a:r>
            <a:r>
              <a:rPr lang="en-US" baseline="0" dirty="0" smtClean="0"/>
              <a:t>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eparation 8"/>
          <p:cNvSpPr/>
          <p:nvPr/>
        </p:nvSpPr>
        <p:spPr>
          <a:xfrm>
            <a:off x="2743200" y="1676400"/>
            <a:ext cx="5029200" cy="2362200"/>
          </a:xfrm>
          <a:prstGeom prst="flowChartPreparation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Decision to do an RCA</a:t>
            </a:r>
            <a:endParaRPr lang="en-US" sz="40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Down Arrow 5" descr="arrow"/>
          <p:cNvSpPr/>
          <p:nvPr/>
        </p:nvSpPr>
        <p:spPr>
          <a:xfrm rot="18373687">
            <a:off x="1988365" y="349244"/>
            <a:ext cx="1006199" cy="2221565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 descr="circle around decision to do an RCA"/>
          <p:cNvSpPr/>
          <p:nvPr/>
        </p:nvSpPr>
        <p:spPr>
          <a:xfrm>
            <a:off x="76200" y="304800"/>
            <a:ext cx="1524000" cy="685800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 descr="arrow"/>
          <p:cNvSpPr/>
          <p:nvPr/>
        </p:nvSpPr>
        <p:spPr>
          <a:xfrm rot="16200000">
            <a:off x="2039211" y="362810"/>
            <a:ext cx="1006199" cy="1925780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 descr="circle around immediate actions as required"/>
          <p:cNvSpPr/>
          <p:nvPr/>
        </p:nvSpPr>
        <p:spPr>
          <a:xfrm>
            <a:off x="152400" y="859619"/>
            <a:ext cx="1371600" cy="969181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edefined Process 18"/>
          <p:cNvSpPr/>
          <p:nvPr/>
        </p:nvSpPr>
        <p:spPr>
          <a:xfrm>
            <a:off x="3505200" y="919937"/>
            <a:ext cx="5029200" cy="2895600"/>
          </a:xfrm>
          <a:prstGeom prst="flowChartPredefinedProcess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Immediate Actions</a:t>
            </a:r>
          </a:p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 Required</a:t>
            </a:r>
            <a:endParaRPr lang="en-US" sz="40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</a:t>
            </a:r>
            <a:r>
              <a:rPr lang="en-US" baseline="0" dirty="0" smtClean="0"/>
              <a:t> </a:t>
            </a:r>
            <a:r>
              <a:rPr lang="en-US" dirty="0" smtClean="0"/>
              <a:t>Process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 descr="arrow"/>
          <p:cNvSpPr/>
          <p:nvPr/>
        </p:nvSpPr>
        <p:spPr>
          <a:xfrm rot="16200000">
            <a:off x="2035515" y="1054991"/>
            <a:ext cx="1016985" cy="1966126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 descr="circle around charter/appoint team"/>
          <p:cNvSpPr/>
          <p:nvPr/>
        </p:nvSpPr>
        <p:spPr>
          <a:xfrm>
            <a:off x="128288" y="1633963"/>
            <a:ext cx="1371600" cy="808182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Predefined Process 19"/>
          <p:cNvSpPr/>
          <p:nvPr/>
        </p:nvSpPr>
        <p:spPr>
          <a:xfrm>
            <a:off x="3527070" y="661873"/>
            <a:ext cx="5007329" cy="2769436"/>
          </a:xfrm>
          <a:prstGeom prst="flowChartPredefinedProcess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Charter/Appoint Team</a:t>
            </a:r>
            <a:endParaRPr lang="en-US" sz="40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94988" y="459509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Decision to do an RCA</a:t>
            </a:r>
            <a:endParaRPr lang="en-US" sz="1000" dirty="0"/>
          </a:p>
        </p:txBody>
      </p:sp>
      <p:sp>
        <p:nvSpPr>
          <p:cNvPr id="16" name="Down Arrow 15" descr="arrow"/>
          <p:cNvSpPr/>
          <p:nvPr/>
        </p:nvSpPr>
        <p:spPr>
          <a:xfrm rot="16200000">
            <a:off x="2025628" y="1892406"/>
            <a:ext cx="1016985" cy="1927877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 descr="circle around Just in time training for team"/>
          <p:cNvSpPr/>
          <p:nvPr/>
        </p:nvSpPr>
        <p:spPr>
          <a:xfrm>
            <a:off x="128288" y="2452255"/>
            <a:ext cx="1371600" cy="808182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edefined Process 17"/>
          <p:cNvSpPr/>
          <p:nvPr/>
        </p:nvSpPr>
        <p:spPr>
          <a:xfrm>
            <a:off x="3519054" y="1752601"/>
            <a:ext cx="4786745" cy="2255981"/>
          </a:xfrm>
          <a:prstGeom prst="flowChartPredefinedProcess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4400" b="1" dirty="0" smtClean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Just in Time Training for Team</a:t>
            </a:r>
            <a:endParaRPr lang="en-US" sz="4400" b="1" dirty="0">
              <a:ln w="3175" cmpd="sng">
                <a:noFill/>
                <a:prstDash val="solid"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4988" y="459509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Decision to do an RCA</a:t>
            </a:r>
            <a:endParaRPr lang="en-US" sz="1000" dirty="0"/>
          </a:p>
        </p:txBody>
      </p:sp>
      <p:sp>
        <p:nvSpPr>
          <p:cNvPr id="13" name="Down Arrow 12" descr="arrow"/>
          <p:cNvSpPr/>
          <p:nvPr/>
        </p:nvSpPr>
        <p:spPr>
          <a:xfrm rot="16200000">
            <a:off x="2031573" y="2682605"/>
            <a:ext cx="1016985" cy="1902822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establish sequence of events"/>
          <p:cNvSpPr/>
          <p:nvPr/>
        </p:nvSpPr>
        <p:spPr>
          <a:xfrm>
            <a:off x="128288" y="3260437"/>
            <a:ext cx="1371600" cy="808182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 descr="Establish sequence of events (first draft)"/>
          <p:cNvGrpSpPr/>
          <p:nvPr/>
        </p:nvGrpSpPr>
        <p:grpSpPr>
          <a:xfrm>
            <a:off x="3467101" y="1524000"/>
            <a:ext cx="4824412" cy="2971800"/>
            <a:chOff x="3467101" y="1524000"/>
            <a:chExt cx="4824412" cy="2971800"/>
          </a:xfrm>
        </p:grpSpPr>
        <p:sp>
          <p:nvSpPr>
            <p:cNvPr id="15" name="Rounded Rectangle 14" title="&quot;&quot;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Establish Sequence of Events</a:t>
              </a:r>
            </a:p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(First Draft)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Title 2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4988" y="459509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Decision to do an RCA</a:t>
            </a:r>
            <a:endParaRPr lang="en-US" sz="1000" dirty="0"/>
          </a:p>
        </p:txBody>
      </p:sp>
      <p:sp>
        <p:nvSpPr>
          <p:cNvPr id="13" name="Down Arrow 12" descr="arrow"/>
          <p:cNvSpPr/>
          <p:nvPr/>
        </p:nvSpPr>
        <p:spPr>
          <a:xfrm rot="14691006">
            <a:off x="2008404" y="2579695"/>
            <a:ext cx="1016985" cy="2112809"/>
          </a:xfrm>
          <a:prstGeom prst="down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Identify information gaps"/>
          <p:cNvSpPr/>
          <p:nvPr/>
        </p:nvSpPr>
        <p:spPr>
          <a:xfrm>
            <a:off x="79796" y="4038600"/>
            <a:ext cx="1520404" cy="634999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 descr="identify information gaps"/>
          <p:cNvGrpSpPr/>
          <p:nvPr/>
        </p:nvGrpSpPr>
        <p:grpSpPr>
          <a:xfrm>
            <a:off x="3494054" y="1524000"/>
            <a:ext cx="4824412" cy="2971800"/>
            <a:chOff x="3467101" y="1524000"/>
            <a:chExt cx="4824412" cy="2971800"/>
          </a:xfrm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Identify</a:t>
              </a:r>
            </a:p>
            <a:p>
              <a:pPr algn="ctr"/>
              <a:r>
                <a:rPr lang="en-US" sz="40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Information Gaps</a:t>
              </a:r>
              <a:endParaRPr lang="en-US" sz="40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12" descr="arrow"/>
          <p:cNvSpPr/>
          <p:nvPr/>
        </p:nvSpPr>
        <p:spPr>
          <a:xfrm rot="14027085">
            <a:off x="1856864" y="2901072"/>
            <a:ext cx="1016985" cy="2341681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 descr="circle around specify information required/who is responsible to get it/timeline for acquiring"/>
          <p:cNvSpPr/>
          <p:nvPr/>
        </p:nvSpPr>
        <p:spPr>
          <a:xfrm>
            <a:off x="53886" y="4568535"/>
            <a:ext cx="1520404" cy="1146465"/>
          </a:xfrm>
          <a:prstGeom prst="ellipse">
            <a:avLst/>
          </a:prstGeom>
          <a:noFill/>
          <a:ln cmpd="sng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 descr="Specify information required/who is responsible to get it/timeline for acquiring"/>
          <p:cNvGrpSpPr/>
          <p:nvPr/>
        </p:nvGrpSpPr>
        <p:grpSpPr>
          <a:xfrm>
            <a:off x="3309398" y="1219200"/>
            <a:ext cx="5529801" cy="4191000"/>
            <a:chOff x="3467101" y="1524000"/>
            <a:chExt cx="4824412" cy="2971800"/>
          </a:xfrm>
          <a:solidFill>
            <a:srgbClr val="FFC000"/>
          </a:solidFill>
        </p:grpSpPr>
        <p:sp>
          <p:nvSpPr>
            <p:cNvPr id="16" name="Rounded Rectangle 15"/>
            <p:cNvSpPr/>
            <p:nvPr/>
          </p:nvSpPr>
          <p:spPr>
            <a:xfrm>
              <a:off x="3467101" y="1524000"/>
              <a:ext cx="4824412" cy="2971800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38100" h="38100"/>
              </a:sp3d>
            </a:bodyPr>
            <a:lstStyle/>
            <a:p>
              <a:pPr algn="ctr"/>
              <a:r>
                <a:rPr lang="en-US" sz="3800" b="1" dirty="0" smtClean="0">
                  <a:ln w="3175" cmpd="sng">
                    <a:noFill/>
                    <a:prstDash val="solid"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Specify Information Required/Who is Responsible to Get It/ Timeline for Acquiring</a:t>
              </a:r>
              <a:endParaRPr lang="en-US" sz="3800" b="1" dirty="0">
                <a:ln w="317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1478" y="1905000"/>
              <a:ext cx="4786744" cy="0"/>
            </a:xfrm>
            <a:prstGeom prst="lin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91478" y="4117109"/>
              <a:ext cx="4786744" cy="0"/>
            </a:xfrm>
            <a:prstGeom prst="lin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RCA Team Process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293</Words>
  <Application>Microsoft Office PowerPoint</Application>
  <PresentationFormat>On-screen Show (4:3)</PresentationFormat>
  <Paragraphs>79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The RCA Process an Overview</vt:lpstr>
      <vt:lpstr>RCA Team Process</vt:lpstr>
      <vt:lpstr>RCA Team Process 3</vt:lpstr>
      <vt:lpstr>RCA Team Process 4</vt:lpstr>
      <vt:lpstr>RCA Team Process 5</vt:lpstr>
      <vt:lpstr>RCA Team Process 6</vt:lpstr>
      <vt:lpstr>RCA Team Process 7</vt:lpstr>
      <vt:lpstr>RCA Team Process 8</vt:lpstr>
      <vt:lpstr>RCA Team Process 9</vt:lpstr>
      <vt:lpstr>RCA Team Process 10</vt:lpstr>
      <vt:lpstr>RCA Team Process 11</vt:lpstr>
      <vt:lpstr>RCA Team Process 12</vt:lpstr>
      <vt:lpstr>RCA Team Process 13</vt:lpstr>
      <vt:lpstr>RCA Team Process 14</vt:lpstr>
      <vt:lpstr>RCA Team Process 15</vt:lpstr>
      <vt:lpstr>RCA Team Process 16</vt:lpstr>
      <vt:lpstr>RCA Team process 17</vt:lpstr>
      <vt:lpstr>RCA team Process 18</vt:lpstr>
      <vt:lpstr>RCA team process 19</vt:lpstr>
      <vt:lpstr>RCA Team Process 20</vt:lpstr>
      <vt:lpstr>RCA team process 21</vt:lpstr>
      <vt:lpstr>RCA team Process 22</vt:lpstr>
      <vt:lpstr>RCA Team Process 23</vt:lpstr>
      <vt:lpstr>RCA Team Process 24</vt:lpstr>
      <vt:lpstr>RCA Team Process Thank You</vt:lpstr>
    </vt:vector>
  </TitlesOfParts>
  <Company>Department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vhav11kingb</dc:creator>
  <cp:lastModifiedBy>Royal, Deborah D. (NCPS)</cp:lastModifiedBy>
  <cp:revision>62</cp:revision>
  <cp:lastPrinted>2015-02-12T14:02:55Z</cp:lastPrinted>
  <dcterms:created xsi:type="dcterms:W3CDTF">2011-01-04T18:30:33Z</dcterms:created>
  <dcterms:modified xsi:type="dcterms:W3CDTF">2015-02-27T15:10:26Z</dcterms:modified>
</cp:coreProperties>
</file>