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0" r:id="rId5"/>
    <p:sldMasterId id="2147483682" r:id="rId6"/>
    <p:sldMasterId id="2147483692" r:id="rId7"/>
    <p:sldMasterId id="2147483700" r:id="rId8"/>
    <p:sldMasterId id="2147483707" r:id="rId9"/>
  </p:sldMasterIdLst>
  <p:notesMasterIdLst>
    <p:notesMasterId r:id="rId62"/>
  </p:notesMasterIdLst>
  <p:sldIdLst>
    <p:sldId id="1649" r:id="rId10"/>
    <p:sldId id="2158" r:id="rId11"/>
    <p:sldId id="2159" r:id="rId12"/>
    <p:sldId id="2160" r:id="rId13"/>
    <p:sldId id="2161" r:id="rId14"/>
    <p:sldId id="2165" r:id="rId15"/>
    <p:sldId id="2164" r:id="rId16"/>
    <p:sldId id="2166" r:id="rId17"/>
    <p:sldId id="2163" r:id="rId18"/>
    <p:sldId id="2156" r:id="rId19"/>
    <p:sldId id="610" r:id="rId20"/>
    <p:sldId id="611" r:id="rId21"/>
    <p:sldId id="2167" r:id="rId22"/>
    <p:sldId id="2168" r:id="rId23"/>
    <p:sldId id="2169" r:id="rId24"/>
    <p:sldId id="2188" r:id="rId25"/>
    <p:sldId id="2184" r:id="rId26"/>
    <p:sldId id="2185" r:id="rId27"/>
    <p:sldId id="2211" r:id="rId28"/>
    <p:sldId id="2137" r:id="rId29"/>
    <p:sldId id="2148" r:id="rId30"/>
    <p:sldId id="2144" r:id="rId31"/>
    <p:sldId id="2147" r:id="rId32"/>
    <p:sldId id="2145" r:id="rId33"/>
    <p:sldId id="2207" r:id="rId34"/>
    <p:sldId id="2136" r:id="rId35"/>
    <p:sldId id="2138" r:id="rId36"/>
    <p:sldId id="2139" r:id="rId37"/>
    <p:sldId id="2140" r:id="rId38"/>
    <p:sldId id="2141" r:id="rId39"/>
    <p:sldId id="2142" r:id="rId40"/>
    <p:sldId id="2152" r:id="rId41"/>
    <p:sldId id="2171" r:id="rId42"/>
    <p:sldId id="2170" r:id="rId43"/>
    <p:sldId id="2172" r:id="rId44"/>
    <p:sldId id="2174" r:id="rId45"/>
    <p:sldId id="2175" r:id="rId46"/>
    <p:sldId id="2176" r:id="rId47"/>
    <p:sldId id="2177" r:id="rId48"/>
    <p:sldId id="2208" r:id="rId49"/>
    <p:sldId id="2179" r:id="rId50"/>
    <p:sldId id="2209" r:id="rId51"/>
    <p:sldId id="2181" r:id="rId52"/>
    <p:sldId id="2183" r:id="rId53"/>
    <p:sldId id="2197" r:id="rId54"/>
    <p:sldId id="2198" r:id="rId55"/>
    <p:sldId id="2201" r:id="rId56"/>
    <p:sldId id="2202" r:id="rId57"/>
    <p:sldId id="2204" r:id="rId58"/>
    <p:sldId id="2205" r:id="rId59"/>
    <p:sldId id="2210" r:id="rId60"/>
    <p:sldId id="2157"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naz Firoz" initials="FF" lastIdx="10" clrIdx="0">
    <p:extLst>
      <p:ext uri="{19B8F6BF-5375-455C-9EA6-DF929625EA0E}">
        <p15:presenceInfo xmlns:p15="http://schemas.microsoft.com/office/powerpoint/2012/main" userId="S::ffiroz@erpi.net::8042b92d-eb43-4e24-860c-e72d348723f9" providerId="AD"/>
      </p:ext>
    </p:extLst>
  </p:cmAuthor>
  <p:cmAuthor id="2" name="Hubble, Christina B." initials="HCB" lastIdx="16" clrIdx="1">
    <p:extLst>
      <p:ext uri="{19B8F6BF-5375-455C-9EA6-DF929625EA0E}">
        <p15:presenceInfo xmlns:p15="http://schemas.microsoft.com/office/powerpoint/2012/main" userId="S::Christina.Hubble@va.gov::be5aa0e0-7096-481c-831e-b0a18b77b234" providerId="AD"/>
      </p:ext>
    </p:extLst>
  </p:cmAuthor>
  <p:cmAuthor id="3" name="Haneen Abudayyeh" initials="HA" lastIdx="8" clrIdx="2">
    <p:extLst>
      <p:ext uri="{19B8F6BF-5375-455C-9EA6-DF929625EA0E}">
        <p15:presenceInfo xmlns:p15="http://schemas.microsoft.com/office/powerpoint/2012/main" userId="S::habudayyeh@erpi.net::84593980-8e8e-4756-89ae-023d8dbb1411" providerId="AD"/>
      </p:ext>
    </p:extLst>
  </p:cmAuthor>
  <p:cmAuthor id="4" name="Stratford, Donna" initials="SD" lastIdx="1" clrIdx="3">
    <p:extLst>
      <p:ext uri="{19B8F6BF-5375-455C-9EA6-DF929625EA0E}">
        <p15:presenceInfo xmlns:p15="http://schemas.microsoft.com/office/powerpoint/2012/main" userId="S::Donna.Stratford@va.gov::70574864-361b-4d49-b74c-476e3f8c2026" providerId="AD"/>
      </p:ext>
    </p:extLst>
  </p:cmAuthor>
  <p:cmAuthor id="5" name="Sculli, Gary (NCPS)" initials="SG(" lastIdx="8" clrIdx="4">
    <p:extLst>
      <p:ext uri="{19B8F6BF-5375-455C-9EA6-DF929625EA0E}">
        <p15:presenceInfo xmlns:p15="http://schemas.microsoft.com/office/powerpoint/2012/main" userId="S::Gary.Sculli@va.gov::90a64837-a7aa-4bdb-ae48-cfe49ebb11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246"/>
    <a:srgbClr val="100361"/>
    <a:srgbClr val="1804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171" autoAdjust="0"/>
  </p:normalViewPr>
  <p:slideViewPr>
    <p:cSldViewPr snapToGrid="0">
      <p:cViewPr varScale="1">
        <p:scale>
          <a:sx n="48" d="100"/>
          <a:sy n="48" d="100"/>
        </p:scale>
        <p:origin x="1340" y="36"/>
      </p:cViewPr>
      <p:guideLst/>
    </p:cSldViewPr>
  </p:slideViewPr>
  <p:notesTextViewPr>
    <p:cViewPr>
      <p:scale>
        <a:sx n="1" d="1"/>
        <a:sy n="1" d="1"/>
      </p:scale>
      <p:origin x="0" y="0"/>
    </p:cViewPr>
  </p:notesTextViewPr>
  <p:sorterViewPr>
    <p:cViewPr>
      <p:scale>
        <a:sx n="148" d="100"/>
        <a:sy n="148" d="100"/>
      </p:scale>
      <p:origin x="0" y="-47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notesMaster" Target="notesMasters/notesMaster1.xml"/></Relationships>
</file>

<file path=ppt/diagrams/_rels/data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svg"/><Relationship Id="rId1" Type="http://schemas.openxmlformats.org/officeDocument/2006/relationships/image" Target="../media/image28.png"/><Relationship Id="rId6" Type="http://schemas.openxmlformats.org/officeDocument/2006/relationships/image" Target="../media/image27.svg"/><Relationship Id="rId5" Type="http://schemas.openxmlformats.org/officeDocument/2006/relationships/image" Target="../media/image30.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21D327-EC01-7045-AC4E-2D0743F70500}" type="doc">
      <dgm:prSet loTypeId="urn:microsoft.com/office/officeart/2005/8/layout/process3" loCatId="list" qsTypeId="urn:microsoft.com/office/officeart/2005/8/quickstyle/simple1" qsCatId="simple" csTypeId="urn:microsoft.com/office/officeart/2005/8/colors/accent2_2" csCatId="accent2" phldr="1"/>
      <dgm:spPr/>
      <dgm:t>
        <a:bodyPr/>
        <a:lstStyle/>
        <a:p>
          <a:endParaRPr lang="en-US"/>
        </a:p>
      </dgm:t>
    </dgm:pt>
    <dgm:pt modelId="{C8288F4A-BC31-604B-BA6A-AE8D7CA80497}">
      <dgm:prSet phldrT="[Text]" custT="1"/>
      <dgm:spPr/>
      <dgm:t>
        <a:bodyPr/>
        <a:lstStyle/>
        <a:p>
          <a:r>
            <a:rPr lang="en-US" sz="2000" dirty="0"/>
            <a:t>Stronger</a:t>
          </a:r>
          <a:r>
            <a:rPr lang="en-US" sz="1900" dirty="0"/>
            <a:t>	</a:t>
          </a:r>
        </a:p>
      </dgm:t>
    </dgm:pt>
    <dgm:pt modelId="{F6A54405-C532-464B-9786-5C3EC35DF42C}" type="parTrans" cxnId="{88574130-7645-5444-B415-E6474DDF75BF}">
      <dgm:prSet/>
      <dgm:spPr/>
      <dgm:t>
        <a:bodyPr/>
        <a:lstStyle/>
        <a:p>
          <a:endParaRPr lang="en-US"/>
        </a:p>
      </dgm:t>
    </dgm:pt>
    <dgm:pt modelId="{3F742BFC-1938-7B49-BAD9-83E93B82EC04}" type="sibTrans" cxnId="{88574130-7645-5444-B415-E6474DDF75BF}">
      <dgm:prSet/>
      <dgm:spPr>
        <a:noFill/>
      </dgm:spPr>
      <dgm:t>
        <a:bodyPr/>
        <a:lstStyle/>
        <a:p>
          <a:endParaRPr lang="en-US"/>
        </a:p>
      </dgm:t>
    </dgm:pt>
    <dgm:pt modelId="{3D63F320-7204-D042-B328-13C0460D868D}">
      <dgm:prSet phldrT="[Text]"/>
      <dgm:spPr/>
      <dgm:t>
        <a:bodyPr/>
        <a:lstStyle/>
        <a:p>
          <a:r>
            <a:rPr lang="en-US" dirty="0"/>
            <a:t>Likely to </a:t>
          </a:r>
          <a:r>
            <a:rPr lang="en-US" b="0" dirty="0"/>
            <a:t>eliminate or greatly reduce </a:t>
          </a:r>
          <a:r>
            <a:rPr lang="en-US" dirty="0"/>
            <a:t>recurrence of event</a:t>
          </a:r>
        </a:p>
      </dgm:t>
    </dgm:pt>
    <dgm:pt modelId="{1B22C75B-60BA-AC4C-BC72-6F988648F231}" type="parTrans" cxnId="{CF8A966F-2696-ED40-B004-08F31F1BB499}">
      <dgm:prSet/>
      <dgm:spPr/>
      <dgm:t>
        <a:bodyPr/>
        <a:lstStyle/>
        <a:p>
          <a:endParaRPr lang="en-US"/>
        </a:p>
      </dgm:t>
    </dgm:pt>
    <dgm:pt modelId="{DE8B73CE-3A5C-F049-8BCD-8659A072B86F}" type="sibTrans" cxnId="{CF8A966F-2696-ED40-B004-08F31F1BB499}">
      <dgm:prSet/>
      <dgm:spPr/>
      <dgm:t>
        <a:bodyPr/>
        <a:lstStyle/>
        <a:p>
          <a:endParaRPr lang="en-US"/>
        </a:p>
      </dgm:t>
    </dgm:pt>
    <dgm:pt modelId="{92D8C058-A982-2E41-9348-E6FBC8EA6057}">
      <dgm:prSet phldrT="[Text]" custT="1"/>
      <dgm:spPr/>
      <dgm:t>
        <a:bodyPr/>
        <a:lstStyle/>
        <a:p>
          <a:r>
            <a:rPr lang="en-US" sz="2000" dirty="0"/>
            <a:t>Intermediate</a:t>
          </a:r>
        </a:p>
      </dgm:t>
    </dgm:pt>
    <dgm:pt modelId="{7013DF34-D067-3947-81EE-2FF23E692481}" type="parTrans" cxnId="{3391FDEF-8B4C-374B-A314-C8F95053F991}">
      <dgm:prSet/>
      <dgm:spPr/>
      <dgm:t>
        <a:bodyPr/>
        <a:lstStyle/>
        <a:p>
          <a:endParaRPr lang="en-US"/>
        </a:p>
      </dgm:t>
    </dgm:pt>
    <dgm:pt modelId="{08128A77-8C4B-734F-9F25-13461154601A}" type="sibTrans" cxnId="{3391FDEF-8B4C-374B-A314-C8F95053F991}">
      <dgm:prSet/>
      <dgm:spPr>
        <a:noFill/>
      </dgm:spPr>
      <dgm:t>
        <a:bodyPr/>
        <a:lstStyle/>
        <a:p>
          <a:endParaRPr lang="en-US"/>
        </a:p>
      </dgm:t>
    </dgm:pt>
    <dgm:pt modelId="{BF95976E-129C-1847-8ED1-0063C56530DC}">
      <dgm:prSet phldrT="[Text]" custT="1"/>
      <dgm:spPr/>
      <dgm:t>
        <a:bodyPr/>
        <a:lstStyle/>
        <a:p>
          <a:r>
            <a:rPr lang="en-US" sz="2000" dirty="0"/>
            <a:t>Weaker</a:t>
          </a:r>
        </a:p>
      </dgm:t>
    </dgm:pt>
    <dgm:pt modelId="{D7083DEB-AFEF-4F42-8D6C-6D8F097023BD}" type="parTrans" cxnId="{A07A4246-E3CB-D94D-B61D-54312544758C}">
      <dgm:prSet/>
      <dgm:spPr/>
      <dgm:t>
        <a:bodyPr/>
        <a:lstStyle/>
        <a:p>
          <a:endParaRPr lang="en-US"/>
        </a:p>
      </dgm:t>
    </dgm:pt>
    <dgm:pt modelId="{F4CE1873-69D4-E74E-847E-4FA9DD9F6B93}" type="sibTrans" cxnId="{A07A4246-E3CB-D94D-B61D-54312544758C}">
      <dgm:prSet/>
      <dgm:spPr/>
      <dgm:t>
        <a:bodyPr/>
        <a:lstStyle/>
        <a:p>
          <a:endParaRPr lang="en-US"/>
        </a:p>
      </dgm:t>
    </dgm:pt>
    <dgm:pt modelId="{E4617174-2A0A-1545-830F-A69F0AE6C7E0}">
      <dgm:prSet phldrT="[Text]"/>
      <dgm:spPr/>
      <dgm:t>
        <a:bodyPr/>
        <a:lstStyle/>
        <a:p>
          <a:r>
            <a:rPr lang="en-US" dirty="0"/>
            <a:t>Less likely to be effective when used alone</a:t>
          </a:r>
        </a:p>
      </dgm:t>
    </dgm:pt>
    <dgm:pt modelId="{9A34C4DD-AC2E-AD44-A540-2D1486134D06}" type="parTrans" cxnId="{8D5E4DFF-9FEF-0848-852A-67A43EF04515}">
      <dgm:prSet/>
      <dgm:spPr/>
      <dgm:t>
        <a:bodyPr/>
        <a:lstStyle/>
        <a:p>
          <a:endParaRPr lang="en-US"/>
        </a:p>
      </dgm:t>
    </dgm:pt>
    <dgm:pt modelId="{70E10363-60C0-5D4C-8CD0-D1854C4FD4F3}" type="sibTrans" cxnId="{8D5E4DFF-9FEF-0848-852A-67A43EF04515}">
      <dgm:prSet/>
      <dgm:spPr/>
      <dgm:t>
        <a:bodyPr/>
        <a:lstStyle/>
        <a:p>
          <a:endParaRPr lang="en-US"/>
        </a:p>
      </dgm:t>
    </dgm:pt>
    <dgm:pt modelId="{C2D34E9C-0C66-084F-AEE4-C6B9FBBD6482}">
      <dgm:prSet phldrT="[Text]"/>
      <dgm:spPr/>
      <dgm:t>
        <a:bodyPr/>
        <a:lstStyle/>
        <a:p>
          <a:endParaRPr lang="en-US" dirty="0"/>
        </a:p>
      </dgm:t>
    </dgm:pt>
    <dgm:pt modelId="{6F690865-4409-184A-9508-74311E31EB1E}" type="parTrans" cxnId="{01AB5D4E-3C0C-4645-B5A5-569FF5A16ED8}">
      <dgm:prSet/>
      <dgm:spPr/>
      <dgm:t>
        <a:bodyPr/>
        <a:lstStyle/>
        <a:p>
          <a:endParaRPr lang="en-US"/>
        </a:p>
      </dgm:t>
    </dgm:pt>
    <dgm:pt modelId="{D554E28D-4486-FD48-A587-A4C4EA14E6E7}" type="sibTrans" cxnId="{01AB5D4E-3C0C-4645-B5A5-569FF5A16ED8}">
      <dgm:prSet/>
      <dgm:spPr/>
      <dgm:t>
        <a:bodyPr/>
        <a:lstStyle/>
        <a:p>
          <a:endParaRPr lang="en-US"/>
        </a:p>
      </dgm:t>
    </dgm:pt>
    <dgm:pt modelId="{9C4CA7CB-4725-5A47-98A9-DDE7A8E5FC5E}" type="pres">
      <dgm:prSet presAssocID="{AC21D327-EC01-7045-AC4E-2D0743F70500}" presName="linearFlow" presStyleCnt="0">
        <dgm:presLayoutVars>
          <dgm:dir/>
          <dgm:animLvl val="lvl"/>
          <dgm:resizeHandles val="exact"/>
        </dgm:presLayoutVars>
      </dgm:prSet>
      <dgm:spPr/>
    </dgm:pt>
    <dgm:pt modelId="{4BBB6E62-F05C-EF4B-9EBF-2CD14EAA0BC4}" type="pres">
      <dgm:prSet presAssocID="{C8288F4A-BC31-604B-BA6A-AE8D7CA80497}" presName="composite" presStyleCnt="0"/>
      <dgm:spPr/>
    </dgm:pt>
    <dgm:pt modelId="{5042F6F0-9BE1-F044-983A-C62AAAC3ADBC}" type="pres">
      <dgm:prSet presAssocID="{C8288F4A-BC31-604B-BA6A-AE8D7CA80497}" presName="parTx" presStyleLbl="node1" presStyleIdx="0" presStyleCnt="3">
        <dgm:presLayoutVars>
          <dgm:chMax val="0"/>
          <dgm:chPref val="0"/>
          <dgm:bulletEnabled val="1"/>
        </dgm:presLayoutVars>
      </dgm:prSet>
      <dgm:spPr/>
    </dgm:pt>
    <dgm:pt modelId="{CBAF5144-037F-8C41-A59F-0BEEFF820811}" type="pres">
      <dgm:prSet presAssocID="{C8288F4A-BC31-604B-BA6A-AE8D7CA80497}" presName="parSh" presStyleLbl="node1" presStyleIdx="0" presStyleCnt="3"/>
      <dgm:spPr/>
    </dgm:pt>
    <dgm:pt modelId="{E9AEF23E-9FD0-7141-AB28-238C65556DB4}" type="pres">
      <dgm:prSet presAssocID="{C8288F4A-BC31-604B-BA6A-AE8D7CA80497}" presName="desTx" presStyleLbl="fgAcc1" presStyleIdx="0" presStyleCnt="3">
        <dgm:presLayoutVars>
          <dgm:bulletEnabled val="1"/>
        </dgm:presLayoutVars>
      </dgm:prSet>
      <dgm:spPr/>
    </dgm:pt>
    <dgm:pt modelId="{F030FC28-569C-894F-B0F9-2455922ED73E}" type="pres">
      <dgm:prSet presAssocID="{3F742BFC-1938-7B49-BAD9-83E93B82EC04}" presName="sibTrans" presStyleLbl="sibTrans2D1" presStyleIdx="0" presStyleCnt="2" custFlipHor="1" custScaleX="17748" custScaleY="66817"/>
      <dgm:spPr/>
    </dgm:pt>
    <dgm:pt modelId="{4B9574FD-7C9D-904A-8D0D-BB5F287C37E5}" type="pres">
      <dgm:prSet presAssocID="{3F742BFC-1938-7B49-BAD9-83E93B82EC04}" presName="connTx" presStyleLbl="sibTrans2D1" presStyleIdx="0" presStyleCnt="2"/>
      <dgm:spPr/>
    </dgm:pt>
    <dgm:pt modelId="{D55823C3-11B3-F94F-A98B-D54B4567166F}" type="pres">
      <dgm:prSet presAssocID="{92D8C058-A982-2E41-9348-E6FBC8EA6057}" presName="composite" presStyleCnt="0"/>
      <dgm:spPr/>
    </dgm:pt>
    <dgm:pt modelId="{CCD83C42-05F6-AD47-93FF-2EEC19F46DBE}" type="pres">
      <dgm:prSet presAssocID="{92D8C058-A982-2E41-9348-E6FBC8EA6057}" presName="parTx" presStyleLbl="node1" presStyleIdx="0" presStyleCnt="3">
        <dgm:presLayoutVars>
          <dgm:chMax val="0"/>
          <dgm:chPref val="0"/>
          <dgm:bulletEnabled val="1"/>
        </dgm:presLayoutVars>
      </dgm:prSet>
      <dgm:spPr/>
    </dgm:pt>
    <dgm:pt modelId="{8AECA7FB-925E-6B4E-AD8F-88491858D389}" type="pres">
      <dgm:prSet presAssocID="{92D8C058-A982-2E41-9348-E6FBC8EA6057}" presName="parSh" presStyleLbl="node1" presStyleIdx="1" presStyleCnt="3" custLinFactNeighborX="-1861" custLinFactNeighborY="1741"/>
      <dgm:spPr/>
    </dgm:pt>
    <dgm:pt modelId="{C8BCE89B-F68F-984D-892C-8ED6705BCAD2}" type="pres">
      <dgm:prSet presAssocID="{92D8C058-A982-2E41-9348-E6FBC8EA6057}" presName="desTx" presStyleLbl="fgAcc1" presStyleIdx="1" presStyleCnt="3">
        <dgm:presLayoutVars>
          <dgm:bulletEnabled val="1"/>
        </dgm:presLayoutVars>
      </dgm:prSet>
      <dgm:spPr/>
    </dgm:pt>
    <dgm:pt modelId="{911EEFB7-6FA3-C84A-994A-1DE8E77A4BAF}" type="pres">
      <dgm:prSet presAssocID="{08128A77-8C4B-734F-9F25-13461154601A}" presName="sibTrans" presStyleLbl="sibTrans2D1" presStyleIdx="1" presStyleCnt="2"/>
      <dgm:spPr/>
    </dgm:pt>
    <dgm:pt modelId="{AB5AB918-C741-244F-8FC9-994E79426D62}" type="pres">
      <dgm:prSet presAssocID="{08128A77-8C4B-734F-9F25-13461154601A}" presName="connTx" presStyleLbl="sibTrans2D1" presStyleIdx="1" presStyleCnt="2"/>
      <dgm:spPr/>
    </dgm:pt>
    <dgm:pt modelId="{96542244-EACF-2941-8709-9439A6A22EEA}" type="pres">
      <dgm:prSet presAssocID="{BF95976E-129C-1847-8ED1-0063C56530DC}" presName="composite" presStyleCnt="0"/>
      <dgm:spPr/>
    </dgm:pt>
    <dgm:pt modelId="{4D932519-85B9-684B-BD11-06093A71ABD9}" type="pres">
      <dgm:prSet presAssocID="{BF95976E-129C-1847-8ED1-0063C56530DC}" presName="parTx" presStyleLbl="node1" presStyleIdx="1" presStyleCnt="3">
        <dgm:presLayoutVars>
          <dgm:chMax val="0"/>
          <dgm:chPref val="0"/>
          <dgm:bulletEnabled val="1"/>
        </dgm:presLayoutVars>
      </dgm:prSet>
      <dgm:spPr/>
    </dgm:pt>
    <dgm:pt modelId="{7022558D-BC9D-BE44-9ADC-C314F60769C5}" type="pres">
      <dgm:prSet presAssocID="{BF95976E-129C-1847-8ED1-0063C56530DC}" presName="parSh" presStyleLbl="node1" presStyleIdx="2" presStyleCnt="3" custLinFactNeighborX="-620" custLinFactNeighborY="-1741"/>
      <dgm:spPr/>
    </dgm:pt>
    <dgm:pt modelId="{019E8565-5407-9147-AE53-8B71F3D89B2D}" type="pres">
      <dgm:prSet presAssocID="{BF95976E-129C-1847-8ED1-0063C56530DC}" presName="desTx" presStyleLbl="fgAcc1" presStyleIdx="2" presStyleCnt="3">
        <dgm:presLayoutVars>
          <dgm:bulletEnabled val="1"/>
        </dgm:presLayoutVars>
      </dgm:prSet>
      <dgm:spPr/>
    </dgm:pt>
  </dgm:ptLst>
  <dgm:cxnLst>
    <dgm:cxn modelId="{F487A104-145E-E742-B091-F28B203818AF}" type="presOf" srcId="{BF95976E-129C-1847-8ED1-0063C56530DC}" destId="{4D932519-85B9-684B-BD11-06093A71ABD9}" srcOrd="0" destOrd="0" presId="urn:microsoft.com/office/officeart/2005/8/layout/process3"/>
    <dgm:cxn modelId="{FF4C1F06-95D7-9B4C-B50A-5D67E7A6FD99}" type="presOf" srcId="{08128A77-8C4B-734F-9F25-13461154601A}" destId="{AB5AB918-C741-244F-8FC9-994E79426D62}" srcOrd="1" destOrd="0" presId="urn:microsoft.com/office/officeart/2005/8/layout/process3"/>
    <dgm:cxn modelId="{57CD812B-A8C3-A441-B12A-8C0C54D31DA4}" type="presOf" srcId="{C2D34E9C-0C66-084F-AEE4-C6B9FBBD6482}" destId="{E9AEF23E-9FD0-7141-AB28-238C65556DB4}" srcOrd="0" destOrd="1" presId="urn:microsoft.com/office/officeart/2005/8/layout/process3"/>
    <dgm:cxn modelId="{88574130-7645-5444-B415-E6474DDF75BF}" srcId="{AC21D327-EC01-7045-AC4E-2D0743F70500}" destId="{C8288F4A-BC31-604B-BA6A-AE8D7CA80497}" srcOrd="0" destOrd="0" parTransId="{F6A54405-C532-464B-9786-5C3EC35DF42C}" sibTransId="{3F742BFC-1938-7B49-BAD9-83E93B82EC04}"/>
    <dgm:cxn modelId="{F1FE5330-F3ED-584F-A217-4F992350CF48}" type="presOf" srcId="{E4617174-2A0A-1545-830F-A69F0AE6C7E0}" destId="{019E8565-5407-9147-AE53-8B71F3D89B2D}" srcOrd="0" destOrd="0" presId="urn:microsoft.com/office/officeart/2005/8/layout/process3"/>
    <dgm:cxn modelId="{8333EB31-116B-404A-A34B-9CA1B11238B8}" type="presOf" srcId="{AC21D327-EC01-7045-AC4E-2D0743F70500}" destId="{9C4CA7CB-4725-5A47-98A9-DDE7A8E5FC5E}" srcOrd="0" destOrd="0" presId="urn:microsoft.com/office/officeart/2005/8/layout/process3"/>
    <dgm:cxn modelId="{CBECDD3F-53FE-754A-8929-8FE1FBD331B2}" type="presOf" srcId="{C8288F4A-BC31-604B-BA6A-AE8D7CA80497}" destId="{CBAF5144-037F-8C41-A59F-0BEEFF820811}" srcOrd="1" destOrd="0" presId="urn:microsoft.com/office/officeart/2005/8/layout/process3"/>
    <dgm:cxn modelId="{58E3195B-A388-A641-A01B-5E5BB6B7A938}" type="presOf" srcId="{92D8C058-A982-2E41-9348-E6FBC8EA6057}" destId="{8AECA7FB-925E-6B4E-AD8F-88491858D389}" srcOrd="1" destOrd="0" presId="urn:microsoft.com/office/officeart/2005/8/layout/process3"/>
    <dgm:cxn modelId="{F379185C-484C-DF4D-8688-6B98FEB6953E}" type="presOf" srcId="{BF95976E-129C-1847-8ED1-0063C56530DC}" destId="{7022558D-BC9D-BE44-9ADC-C314F60769C5}" srcOrd="1" destOrd="0" presId="urn:microsoft.com/office/officeart/2005/8/layout/process3"/>
    <dgm:cxn modelId="{66633160-B519-D24F-B4B3-AB31354F4A44}" type="presOf" srcId="{3F742BFC-1938-7B49-BAD9-83E93B82EC04}" destId="{F030FC28-569C-894F-B0F9-2455922ED73E}" srcOrd="0" destOrd="0" presId="urn:microsoft.com/office/officeart/2005/8/layout/process3"/>
    <dgm:cxn modelId="{A07A4246-E3CB-D94D-B61D-54312544758C}" srcId="{AC21D327-EC01-7045-AC4E-2D0743F70500}" destId="{BF95976E-129C-1847-8ED1-0063C56530DC}" srcOrd="2" destOrd="0" parTransId="{D7083DEB-AFEF-4F42-8D6C-6D8F097023BD}" sibTransId="{F4CE1873-69D4-E74E-847E-4FA9DD9F6B93}"/>
    <dgm:cxn modelId="{01AB5D4E-3C0C-4645-B5A5-569FF5A16ED8}" srcId="{C8288F4A-BC31-604B-BA6A-AE8D7CA80497}" destId="{C2D34E9C-0C66-084F-AEE4-C6B9FBBD6482}" srcOrd="1" destOrd="0" parTransId="{6F690865-4409-184A-9508-74311E31EB1E}" sibTransId="{D554E28D-4486-FD48-A587-A4C4EA14E6E7}"/>
    <dgm:cxn modelId="{CF8A966F-2696-ED40-B004-08F31F1BB499}" srcId="{C8288F4A-BC31-604B-BA6A-AE8D7CA80497}" destId="{3D63F320-7204-D042-B328-13C0460D868D}" srcOrd="0" destOrd="0" parTransId="{1B22C75B-60BA-AC4C-BC72-6F988648F231}" sibTransId="{DE8B73CE-3A5C-F049-8BCD-8659A072B86F}"/>
    <dgm:cxn modelId="{F3CCC07E-94CE-4A48-8FCB-8034907BB38E}" type="presOf" srcId="{92D8C058-A982-2E41-9348-E6FBC8EA6057}" destId="{CCD83C42-05F6-AD47-93FF-2EEC19F46DBE}" srcOrd="0" destOrd="0" presId="urn:microsoft.com/office/officeart/2005/8/layout/process3"/>
    <dgm:cxn modelId="{305C6AAD-745F-DF42-9D71-59FF7FB34580}" type="presOf" srcId="{3D63F320-7204-D042-B328-13C0460D868D}" destId="{E9AEF23E-9FD0-7141-AB28-238C65556DB4}" srcOrd="0" destOrd="0" presId="urn:microsoft.com/office/officeart/2005/8/layout/process3"/>
    <dgm:cxn modelId="{142646C3-49C9-AD41-8288-82581599E894}" type="presOf" srcId="{C8288F4A-BC31-604B-BA6A-AE8D7CA80497}" destId="{5042F6F0-9BE1-F044-983A-C62AAAC3ADBC}" srcOrd="0" destOrd="0" presId="urn:microsoft.com/office/officeart/2005/8/layout/process3"/>
    <dgm:cxn modelId="{8F12B2C8-09E4-BF45-9E4B-CECD70186867}" type="presOf" srcId="{3F742BFC-1938-7B49-BAD9-83E93B82EC04}" destId="{4B9574FD-7C9D-904A-8D0D-BB5F287C37E5}" srcOrd="1" destOrd="0" presId="urn:microsoft.com/office/officeart/2005/8/layout/process3"/>
    <dgm:cxn modelId="{C2E618DA-579D-D149-A57D-40FED74F66D3}" type="presOf" srcId="{08128A77-8C4B-734F-9F25-13461154601A}" destId="{911EEFB7-6FA3-C84A-994A-1DE8E77A4BAF}" srcOrd="0" destOrd="0" presId="urn:microsoft.com/office/officeart/2005/8/layout/process3"/>
    <dgm:cxn modelId="{3391FDEF-8B4C-374B-A314-C8F95053F991}" srcId="{AC21D327-EC01-7045-AC4E-2D0743F70500}" destId="{92D8C058-A982-2E41-9348-E6FBC8EA6057}" srcOrd="1" destOrd="0" parTransId="{7013DF34-D067-3947-81EE-2FF23E692481}" sibTransId="{08128A77-8C4B-734F-9F25-13461154601A}"/>
    <dgm:cxn modelId="{8D5E4DFF-9FEF-0848-852A-67A43EF04515}" srcId="{BF95976E-129C-1847-8ED1-0063C56530DC}" destId="{E4617174-2A0A-1545-830F-A69F0AE6C7E0}" srcOrd="0" destOrd="0" parTransId="{9A34C4DD-AC2E-AD44-A540-2D1486134D06}" sibTransId="{70E10363-60C0-5D4C-8CD0-D1854C4FD4F3}"/>
    <dgm:cxn modelId="{6D3E65A8-B30A-1B43-943B-ED2042C464BE}" type="presParOf" srcId="{9C4CA7CB-4725-5A47-98A9-DDE7A8E5FC5E}" destId="{4BBB6E62-F05C-EF4B-9EBF-2CD14EAA0BC4}" srcOrd="0" destOrd="0" presId="urn:microsoft.com/office/officeart/2005/8/layout/process3"/>
    <dgm:cxn modelId="{67775D1A-9E8C-B64B-8C23-6462C100BB05}" type="presParOf" srcId="{4BBB6E62-F05C-EF4B-9EBF-2CD14EAA0BC4}" destId="{5042F6F0-9BE1-F044-983A-C62AAAC3ADBC}" srcOrd="0" destOrd="0" presId="urn:microsoft.com/office/officeart/2005/8/layout/process3"/>
    <dgm:cxn modelId="{9BE6FEF2-5C6E-524B-9A79-20093A962C22}" type="presParOf" srcId="{4BBB6E62-F05C-EF4B-9EBF-2CD14EAA0BC4}" destId="{CBAF5144-037F-8C41-A59F-0BEEFF820811}" srcOrd="1" destOrd="0" presId="urn:microsoft.com/office/officeart/2005/8/layout/process3"/>
    <dgm:cxn modelId="{E84F805E-492E-F64D-8E10-3EF71AAB60A2}" type="presParOf" srcId="{4BBB6E62-F05C-EF4B-9EBF-2CD14EAA0BC4}" destId="{E9AEF23E-9FD0-7141-AB28-238C65556DB4}" srcOrd="2" destOrd="0" presId="urn:microsoft.com/office/officeart/2005/8/layout/process3"/>
    <dgm:cxn modelId="{99104D53-A89A-4C43-AC7B-D22ABBBBA480}" type="presParOf" srcId="{9C4CA7CB-4725-5A47-98A9-DDE7A8E5FC5E}" destId="{F030FC28-569C-894F-B0F9-2455922ED73E}" srcOrd="1" destOrd="0" presId="urn:microsoft.com/office/officeart/2005/8/layout/process3"/>
    <dgm:cxn modelId="{F183159B-F6DC-A843-96A4-E5282844A440}" type="presParOf" srcId="{F030FC28-569C-894F-B0F9-2455922ED73E}" destId="{4B9574FD-7C9D-904A-8D0D-BB5F287C37E5}" srcOrd="0" destOrd="0" presId="urn:microsoft.com/office/officeart/2005/8/layout/process3"/>
    <dgm:cxn modelId="{CE7AD06A-58AB-1747-A0FD-1B1E17761447}" type="presParOf" srcId="{9C4CA7CB-4725-5A47-98A9-DDE7A8E5FC5E}" destId="{D55823C3-11B3-F94F-A98B-D54B4567166F}" srcOrd="2" destOrd="0" presId="urn:microsoft.com/office/officeart/2005/8/layout/process3"/>
    <dgm:cxn modelId="{20CF995E-3F8C-D044-B01D-E166467BD465}" type="presParOf" srcId="{D55823C3-11B3-F94F-A98B-D54B4567166F}" destId="{CCD83C42-05F6-AD47-93FF-2EEC19F46DBE}" srcOrd="0" destOrd="0" presId="urn:microsoft.com/office/officeart/2005/8/layout/process3"/>
    <dgm:cxn modelId="{57C25DD7-C474-AD49-B03F-6E978B69899B}" type="presParOf" srcId="{D55823C3-11B3-F94F-A98B-D54B4567166F}" destId="{8AECA7FB-925E-6B4E-AD8F-88491858D389}" srcOrd="1" destOrd="0" presId="urn:microsoft.com/office/officeart/2005/8/layout/process3"/>
    <dgm:cxn modelId="{72805BCC-D6F5-0445-BCC0-78A2082F2994}" type="presParOf" srcId="{D55823C3-11B3-F94F-A98B-D54B4567166F}" destId="{C8BCE89B-F68F-984D-892C-8ED6705BCAD2}" srcOrd="2" destOrd="0" presId="urn:microsoft.com/office/officeart/2005/8/layout/process3"/>
    <dgm:cxn modelId="{0D447C53-AD8C-C54E-8EDB-D86A06D822C0}" type="presParOf" srcId="{9C4CA7CB-4725-5A47-98A9-DDE7A8E5FC5E}" destId="{911EEFB7-6FA3-C84A-994A-1DE8E77A4BAF}" srcOrd="3" destOrd="0" presId="urn:microsoft.com/office/officeart/2005/8/layout/process3"/>
    <dgm:cxn modelId="{450F7A03-DD4F-634E-A3DD-DC5D3564C4CE}" type="presParOf" srcId="{911EEFB7-6FA3-C84A-994A-1DE8E77A4BAF}" destId="{AB5AB918-C741-244F-8FC9-994E79426D62}" srcOrd="0" destOrd="0" presId="urn:microsoft.com/office/officeart/2005/8/layout/process3"/>
    <dgm:cxn modelId="{F2F80688-1C13-6644-AB4B-0949A2732896}" type="presParOf" srcId="{9C4CA7CB-4725-5A47-98A9-DDE7A8E5FC5E}" destId="{96542244-EACF-2941-8709-9439A6A22EEA}" srcOrd="4" destOrd="0" presId="urn:microsoft.com/office/officeart/2005/8/layout/process3"/>
    <dgm:cxn modelId="{3741D60A-ABEE-C147-926C-6CFB7B94BA87}" type="presParOf" srcId="{96542244-EACF-2941-8709-9439A6A22EEA}" destId="{4D932519-85B9-684B-BD11-06093A71ABD9}" srcOrd="0" destOrd="0" presId="urn:microsoft.com/office/officeart/2005/8/layout/process3"/>
    <dgm:cxn modelId="{85EE79B0-FBD1-9441-99FB-D5444C7534D6}" type="presParOf" srcId="{96542244-EACF-2941-8709-9439A6A22EEA}" destId="{7022558D-BC9D-BE44-9ADC-C314F60769C5}" srcOrd="1" destOrd="0" presId="urn:microsoft.com/office/officeart/2005/8/layout/process3"/>
    <dgm:cxn modelId="{13EA4192-901D-B849-90B5-C17C5D5E6970}" type="presParOf" srcId="{96542244-EACF-2941-8709-9439A6A22EEA}" destId="{019E8565-5407-9147-AE53-8B71F3D89B2D}"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523C90-5282-304F-9676-A11C59F9167C}" type="doc">
      <dgm:prSet loTypeId="urn:microsoft.com/office/officeart/2008/layout/LinedList" loCatId="" qsTypeId="urn:microsoft.com/office/officeart/2005/8/quickstyle/simple4" qsCatId="simple" csTypeId="urn:microsoft.com/office/officeart/2005/8/colors/accent3_2" csCatId="accent3" phldr="1"/>
      <dgm:spPr/>
      <dgm:t>
        <a:bodyPr/>
        <a:lstStyle/>
        <a:p>
          <a:endParaRPr lang="en-US"/>
        </a:p>
      </dgm:t>
    </dgm:pt>
    <dgm:pt modelId="{B8DA825A-8E57-EE49-A8FE-9E166D1E4C2C}">
      <dgm:prSet phldrT="[Text]" custT="1"/>
      <dgm:spPr/>
      <dgm:t>
        <a:bodyPr/>
        <a:lstStyle/>
        <a:p>
          <a:r>
            <a:rPr lang="en-US" sz="2800" dirty="0"/>
            <a:t>Stronger Actions</a:t>
          </a:r>
          <a:r>
            <a:rPr lang="en-US" sz="3900" dirty="0"/>
            <a:t>	</a:t>
          </a:r>
        </a:p>
      </dgm:t>
    </dgm:pt>
    <dgm:pt modelId="{6E969D03-68BB-2648-AC78-95C685CD10A5}" type="parTrans" cxnId="{4592547B-3F1B-6446-81E4-6535B29132CD}">
      <dgm:prSet/>
      <dgm:spPr/>
      <dgm:t>
        <a:bodyPr/>
        <a:lstStyle/>
        <a:p>
          <a:endParaRPr lang="en-US"/>
        </a:p>
      </dgm:t>
    </dgm:pt>
    <dgm:pt modelId="{67573D3C-F28E-3C44-A31C-300CD7C5A468}" type="sibTrans" cxnId="{4592547B-3F1B-6446-81E4-6535B29132CD}">
      <dgm:prSet/>
      <dgm:spPr/>
      <dgm:t>
        <a:bodyPr/>
        <a:lstStyle/>
        <a:p>
          <a:endParaRPr lang="en-US"/>
        </a:p>
      </dgm:t>
    </dgm:pt>
    <dgm:pt modelId="{D1EF917A-E2B9-2A46-BF5F-D5B0575AE27F}">
      <dgm:prSet phldrT="[Text]"/>
      <dgm:spPr/>
      <dgm:t>
        <a:bodyPr/>
        <a:lstStyle/>
        <a:p>
          <a:r>
            <a:rPr lang="en-US" dirty="0"/>
            <a:t>Architectural/Physical Changes</a:t>
          </a:r>
        </a:p>
        <a:p>
          <a:r>
            <a:rPr lang="en-US" dirty="0"/>
            <a:t>New Devices with Usability Testing</a:t>
          </a:r>
        </a:p>
        <a:p>
          <a:r>
            <a:rPr lang="en-US" dirty="0"/>
            <a:t>Engineering Control or Interlock</a:t>
          </a:r>
        </a:p>
      </dgm:t>
    </dgm:pt>
    <dgm:pt modelId="{C4623DD5-6F03-8E45-B3F5-1F4BEAEA4D6D}" type="parTrans" cxnId="{DC83FA93-26B8-BE43-93A7-FB6A58E8F96C}">
      <dgm:prSet/>
      <dgm:spPr/>
      <dgm:t>
        <a:bodyPr/>
        <a:lstStyle/>
        <a:p>
          <a:endParaRPr lang="en-US"/>
        </a:p>
      </dgm:t>
    </dgm:pt>
    <dgm:pt modelId="{C930FD1A-9E20-274F-B173-B3DC03CCC4CD}" type="sibTrans" cxnId="{DC83FA93-26B8-BE43-93A7-FB6A58E8F96C}">
      <dgm:prSet/>
      <dgm:spPr/>
      <dgm:t>
        <a:bodyPr/>
        <a:lstStyle/>
        <a:p>
          <a:endParaRPr lang="en-US"/>
        </a:p>
      </dgm:t>
    </dgm:pt>
    <dgm:pt modelId="{7990ADC3-1263-3A45-9808-25E60C296304}">
      <dgm:prSet phldrT="[Text]"/>
      <dgm:spPr/>
      <dgm:t>
        <a:bodyPr/>
        <a:lstStyle/>
        <a:p>
          <a:r>
            <a:rPr lang="en-US" dirty="0"/>
            <a:t>Simplify the Process and Remove Unnecessary Steps</a:t>
          </a:r>
        </a:p>
        <a:p>
          <a:r>
            <a:rPr lang="en-US" dirty="0"/>
            <a:t>Standardize equipment, processes, protocols, Clinical Guidelines, order sets, coordination of care</a:t>
          </a:r>
        </a:p>
      </dgm:t>
    </dgm:pt>
    <dgm:pt modelId="{46F8B92E-B279-FE49-ADD8-711495A99A8B}" type="parTrans" cxnId="{D5A1F6DD-2659-FB4A-AFB0-59DE108BFE61}">
      <dgm:prSet/>
      <dgm:spPr/>
      <dgm:t>
        <a:bodyPr/>
        <a:lstStyle/>
        <a:p>
          <a:endParaRPr lang="en-US"/>
        </a:p>
      </dgm:t>
    </dgm:pt>
    <dgm:pt modelId="{CEC7D394-676D-AD44-8261-A54773C1E7A8}" type="sibTrans" cxnId="{D5A1F6DD-2659-FB4A-AFB0-59DE108BFE61}">
      <dgm:prSet/>
      <dgm:spPr/>
      <dgm:t>
        <a:bodyPr/>
        <a:lstStyle/>
        <a:p>
          <a:endParaRPr lang="en-US"/>
        </a:p>
      </dgm:t>
    </dgm:pt>
    <dgm:pt modelId="{B81426F7-8BBE-6E41-864A-310674590135}">
      <dgm:prSet phldrT="[Text]"/>
      <dgm:spPr/>
      <dgm:t>
        <a:bodyPr/>
        <a:lstStyle/>
        <a:p>
          <a:r>
            <a:rPr lang="en-US" dirty="0"/>
            <a:t>High Reliability Training</a:t>
          </a:r>
        </a:p>
        <a:p>
          <a:r>
            <a:rPr lang="en-US" dirty="0"/>
            <a:t>Leadership / Culture Change</a:t>
          </a:r>
        </a:p>
      </dgm:t>
    </dgm:pt>
    <dgm:pt modelId="{907B6F36-C8ED-8343-A245-4A4B8CC92A83}" type="parTrans" cxnId="{D8AC3883-5845-B543-A56F-5FA7AEEEA350}">
      <dgm:prSet/>
      <dgm:spPr/>
      <dgm:t>
        <a:bodyPr/>
        <a:lstStyle/>
        <a:p>
          <a:endParaRPr lang="en-US"/>
        </a:p>
      </dgm:t>
    </dgm:pt>
    <dgm:pt modelId="{E7C6190F-1A37-8C43-9DB9-1E3DDA00322B}" type="sibTrans" cxnId="{D8AC3883-5845-B543-A56F-5FA7AEEEA350}">
      <dgm:prSet/>
      <dgm:spPr/>
      <dgm:t>
        <a:bodyPr/>
        <a:lstStyle/>
        <a:p>
          <a:endParaRPr lang="en-US"/>
        </a:p>
      </dgm:t>
    </dgm:pt>
    <dgm:pt modelId="{B8A4A8BD-D363-8248-B7ED-ED2E8247320E}" type="pres">
      <dgm:prSet presAssocID="{34523C90-5282-304F-9676-A11C59F9167C}" presName="vert0" presStyleCnt="0">
        <dgm:presLayoutVars>
          <dgm:dir/>
          <dgm:animOne val="branch"/>
          <dgm:animLvl val="lvl"/>
        </dgm:presLayoutVars>
      </dgm:prSet>
      <dgm:spPr/>
    </dgm:pt>
    <dgm:pt modelId="{67D146C8-CE5E-7F42-86C7-D6D624D914FC}" type="pres">
      <dgm:prSet presAssocID="{B8DA825A-8E57-EE49-A8FE-9E166D1E4C2C}" presName="thickLine" presStyleLbl="alignNode1" presStyleIdx="0" presStyleCnt="1"/>
      <dgm:spPr/>
    </dgm:pt>
    <dgm:pt modelId="{408ED2F8-04CF-4047-BDAA-0E5FEB046050}" type="pres">
      <dgm:prSet presAssocID="{B8DA825A-8E57-EE49-A8FE-9E166D1E4C2C}" presName="horz1" presStyleCnt="0"/>
      <dgm:spPr/>
    </dgm:pt>
    <dgm:pt modelId="{0CB6A155-EC44-E646-B42D-9C222846632B}" type="pres">
      <dgm:prSet presAssocID="{B8DA825A-8E57-EE49-A8FE-9E166D1E4C2C}" presName="tx1" presStyleLbl="revTx" presStyleIdx="0" presStyleCnt="4"/>
      <dgm:spPr/>
    </dgm:pt>
    <dgm:pt modelId="{8E13C524-4E1A-244D-B0B8-EF19E2107C47}" type="pres">
      <dgm:prSet presAssocID="{B8DA825A-8E57-EE49-A8FE-9E166D1E4C2C}" presName="vert1" presStyleCnt="0"/>
      <dgm:spPr/>
    </dgm:pt>
    <dgm:pt modelId="{4AADEB3B-59BB-5D42-B0EE-4772819D3330}" type="pres">
      <dgm:prSet presAssocID="{D1EF917A-E2B9-2A46-BF5F-D5B0575AE27F}" presName="vertSpace2a" presStyleCnt="0"/>
      <dgm:spPr/>
    </dgm:pt>
    <dgm:pt modelId="{5FEEC833-8970-B04F-8C06-701424D4B115}" type="pres">
      <dgm:prSet presAssocID="{D1EF917A-E2B9-2A46-BF5F-D5B0575AE27F}" presName="horz2" presStyleCnt="0"/>
      <dgm:spPr/>
    </dgm:pt>
    <dgm:pt modelId="{3F4783DA-244B-B743-9EC7-822FD5A51FCB}" type="pres">
      <dgm:prSet presAssocID="{D1EF917A-E2B9-2A46-BF5F-D5B0575AE27F}" presName="horzSpace2" presStyleCnt="0"/>
      <dgm:spPr/>
    </dgm:pt>
    <dgm:pt modelId="{F3A35BCB-6561-B547-957B-09EE8F27F018}" type="pres">
      <dgm:prSet presAssocID="{D1EF917A-E2B9-2A46-BF5F-D5B0575AE27F}" presName="tx2" presStyleLbl="revTx" presStyleIdx="1" presStyleCnt="4"/>
      <dgm:spPr/>
    </dgm:pt>
    <dgm:pt modelId="{38DAFC4D-69B7-9440-BC43-6135E691F140}" type="pres">
      <dgm:prSet presAssocID="{D1EF917A-E2B9-2A46-BF5F-D5B0575AE27F}" presName="vert2" presStyleCnt="0"/>
      <dgm:spPr/>
    </dgm:pt>
    <dgm:pt modelId="{918ADF38-CFDE-4C46-A0A5-5670FB221F4F}" type="pres">
      <dgm:prSet presAssocID="{D1EF917A-E2B9-2A46-BF5F-D5B0575AE27F}" presName="thinLine2b" presStyleLbl="callout" presStyleIdx="0" presStyleCnt="3"/>
      <dgm:spPr/>
    </dgm:pt>
    <dgm:pt modelId="{AA1758FB-F9C4-A64E-9C10-E173A2F6A687}" type="pres">
      <dgm:prSet presAssocID="{D1EF917A-E2B9-2A46-BF5F-D5B0575AE27F}" presName="vertSpace2b" presStyleCnt="0"/>
      <dgm:spPr/>
    </dgm:pt>
    <dgm:pt modelId="{D5AFEADA-B52E-9440-A8A9-78C9F94AE669}" type="pres">
      <dgm:prSet presAssocID="{7990ADC3-1263-3A45-9808-25E60C296304}" presName="horz2" presStyleCnt="0"/>
      <dgm:spPr/>
    </dgm:pt>
    <dgm:pt modelId="{029860B7-D14D-4B4F-B5DE-6F7997F1F4C9}" type="pres">
      <dgm:prSet presAssocID="{7990ADC3-1263-3A45-9808-25E60C296304}" presName="horzSpace2" presStyleCnt="0"/>
      <dgm:spPr/>
    </dgm:pt>
    <dgm:pt modelId="{BF641E0C-6195-424F-9AD4-BED05B765B05}" type="pres">
      <dgm:prSet presAssocID="{7990ADC3-1263-3A45-9808-25E60C296304}" presName="tx2" presStyleLbl="revTx" presStyleIdx="2" presStyleCnt="4"/>
      <dgm:spPr/>
    </dgm:pt>
    <dgm:pt modelId="{8C30A06A-559B-D54E-95AF-B04B1FC58129}" type="pres">
      <dgm:prSet presAssocID="{7990ADC3-1263-3A45-9808-25E60C296304}" presName="vert2" presStyleCnt="0"/>
      <dgm:spPr/>
    </dgm:pt>
    <dgm:pt modelId="{5E2905B5-7B1B-6D44-A4AD-162BEF998FD9}" type="pres">
      <dgm:prSet presAssocID="{7990ADC3-1263-3A45-9808-25E60C296304}" presName="thinLine2b" presStyleLbl="callout" presStyleIdx="1" presStyleCnt="3"/>
      <dgm:spPr/>
    </dgm:pt>
    <dgm:pt modelId="{A7A38B58-EE52-1040-A969-8F5A86E7F14E}" type="pres">
      <dgm:prSet presAssocID="{7990ADC3-1263-3A45-9808-25E60C296304}" presName="vertSpace2b" presStyleCnt="0"/>
      <dgm:spPr/>
    </dgm:pt>
    <dgm:pt modelId="{C7825EFA-8AAC-814F-A847-82ABF44138D0}" type="pres">
      <dgm:prSet presAssocID="{B81426F7-8BBE-6E41-864A-310674590135}" presName="horz2" presStyleCnt="0"/>
      <dgm:spPr/>
    </dgm:pt>
    <dgm:pt modelId="{70CCFCE1-0747-9C4D-8919-77AC50EF34BE}" type="pres">
      <dgm:prSet presAssocID="{B81426F7-8BBE-6E41-864A-310674590135}" presName="horzSpace2" presStyleCnt="0"/>
      <dgm:spPr/>
    </dgm:pt>
    <dgm:pt modelId="{BA8AA390-40B9-614F-AF7F-64A72C96B2F6}" type="pres">
      <dgm:prSet presAssocID="{B81426F7-8BBE-6E41-864A-310674590135}" presName="tx2" presStyleLbl="revTx" presStyleIdx="3" presStyleCnt="4"/>
      <dgm:spPr/>
    </dgm:pt>
    <dgm:pt modelId="{A725D55F-28B7-C843-A9C8-DA0A14F3BBC1}" type="pres">
      <dgm:prSet presAssocID="{B81426F7-8BBE-6E41-864A-310674590135}" presName="vert2" presStyleCnt="0"/>
      <dgm:spPr/>
    </dgm:pt>
    <dgm:pt modelId="{5141E7E5-5ED8-2E4F-B074-F25E9A2BEB1E}" type="pres">
      <dgm:prSet presAssocID="{B81426F7-8BBE-6E41-864A-310674590135}" presName="thinLine2b" presStyleLbl="callout" presStyleIdx="2" presStyleCnt="3"/>
      <dgm:spPr/>
    </dgm:pt>
    <dgm:pt modelId="{A483A8E5-E061-DE4F-9312-1246B236960C}" type="pres">
      <dgm:prSet presAssocID="{B81426F7-8BBE-6E41-864A-310674590135}" presName="vertSpace2b" presStyleCnt="0"/>
      <dgm:spPr/>
    </dgm:pt>
  </dgm:ptLst>
  <dgm:cxnLst>
    <dgm:cxn modelId="{BB932330-0A3B-DD42-B856-3B3ECFB467A6}" type="presOf" srcId="{B8DA825A-8E57-EE49-A8FE-9E166D1E4C2C}" destId="{0CB6A155-EC44-E646-B42D-9C222846632B}" srcOrd="0" destOrd="0" presId="urn:microsoft.com/office/officeart/2008/layout/LinedList"/>
    <dgm:cxn modelId="{4592547B-3F1B-6446-81E4-6535B29132CD}" srcId="{34523C90-5282-304F-9676-A11C59F9167C}" destId="{B8DA825A-8E57-EE49-A8FE-9E166D1E4C2C}" srcOrd="0" destOrd="0" parTransId="{6E969D03-68BB-2648-AC78-95C685CD10A5}" sibTransId="{67573D3C-F28E-3C44-A31C-300CD7C5A468}"/>
    <dgm:cxn modelId="{D8AC3883-5845-B543-A56F-5FA7AEEEA350}" srcId="{B8DA825A-8E57-EE49-A8FE-9E166D1E4C2C}" destId="{B81426F7-8BBE-6E41-864A-310674590135}" srcOrd="2" destOrd="0" parTransId="{907B6F36-C8ED-8343-A245-4A4B8CC92A83}" sibTransId="{E7C6190F-1A37-8C43-9DB9-1E3DDA00322B}"/>
    <dgm:cxn modelId="{E951078D-2482-7846-8EF7-A68AA7439273}" type="presOf" srcId="{7990ADC3-1263-3A45-9808-25E60C296304}" destId="{BF641E0C-6195-424F-9AD4-BED05B765B05}" srcOrd="0" destOrd="0" presId="urn:microsoft.com/office/officeart/2008/layout/LinedList"/>
    <dgm:cxn modelId="{DC83FA93-26B8-BE43-93A7-FB6A58E8F96C}" srcId="{B8DA825A-8E57-EE49-A8FE-9E166D1E4C2C}" destId="{D1EF917A-E2B9-2A46-BF5F-D5B0575AE27F}" srcOrd="0" destOrd="0" parTransId="{C4623DD5-6F03-8E45-B3F5-1F4BEAEA4D6D}" sibTransId="{C930FD1A-9E20-274F-B173-B3DC03CCC4CD}"/>
    <dgm:cxn modelId="{D5A1F6DD-2659-FB4A-AFB0-59DE108BFE61}" srcId="{B8DA825A-8E57-EE49-A8FE-9E166D1E4C2C}" destId="{7990ADC3-1263-3A45-9808-25E60C296304}" srcOrd="1" destOrd="0" parTransId="{46F8B92E-B279-FE49-ADD8-711495A99A8B}" sibTransId="{CEC7D394-676D-AD44-8261-A54773C1E7A8}"/>
    <dgm:cxn modelId="{6C7501E3-0FAA-5C4A-A4EC-42B3D17CD112}" type="presOf" srcId="{34523C90-5282-304F-9676-A11C59F9167C}" destId="{B8A4A8BD-D363-8248-B7ED-ED2E8247320E}" srcOrd="0" destOrd="0" presId="urn:microsoft.com/office/officeart/2008/layout/LinedList"/>
    <dgm:cxn modelId="{859307E8-F867-A341-A74E-C4B57B40E66C}" type="presOf" srcId="{D1EF917A-E2B9-2A46-BF5F-D5B0575AE27F}" destId="{F3A35BCB-6561-B547-957B-09EE8F27F018}" srcOrd="0" destOrd="0" presId="urn:microsoft.com/office/officeart/2008/layout/LinedList"/>
    <dgm:cxn modelId="{34F858FD-3BE7-4E46-B787-94278280C50E}" type="presOf" srcId="{B81426F7-8BBE-6E41-864A-310674590135}" destId="{BA8AA390-40B9-614F-AF7F-64A72C96B2F6}" srcOrd="0" destOrd="0" presId="urn:microsoft.com/office/officeart/2008/layout/LinedList"/>
    <dgm:cxn modelId="{93DF76CF-9324-2B49-B01D-90A578775483}" type="presParOf" srcId="{B8A4A8BD-D363-8248-B7ED-ED2E8247320E}" destId="{67D146C8-CE5E-7F42-86C7-D6D624D914FC}" srcOrd="0" destOrd="0" presId="urn:microsoft.com/office/officeart/2008/layout/LinedList"/>
    <dgm:cxn modelId="{0A292B13-7B36-BC4F-B01B-5E614050F998}" type="presParOf" srcId="{B8A4A8BD-D363-8248-B7ED-ED2E8247320E}" destId="{408ED2F8-04CF-4047-BDAA-0E5FEB046050}" srcOrd="1" destOrd="0" presId="urn:microsoft.com/office/officeart/2008/layout/LinedList"/>
    <dgm:cxn modelId="{905741FB-1CE0-EB4F-BA2D-455DCDC6D4E4}" type="presParOf" srcId="{408ED2F8-04CF-4047-BDAA-0E5FEB046050}" destId="{0CB6A155-EC44-E646-B42D-9C222846632B}" srcOrd="0" destOrd="0" presId="urn:microsoft.com/office/officeart/2008/layout/LinedList"/>
    <dgm:cxn modelId="{259169DD-ABFA-7049-91C2-12B2BBF4D7F9}" type="presParOf" srcId="{408ED2F8-04CF-4047-BDAA-0E5FEB046050}" destId="{8E13C524-4E1A-244D-B0B8-EF19E2107C47}" srcOrd="1" destOrd="0" presId="urn:microsoft.com/office/officeart/2008/layout/LinedList"/>
    <dgm:cxn modelId="{7A9E3516-4569-FA49-97E6-61B4D58AE7AE}" type="presParOf" srcId="{8E13C524-4E1A-244D-B0B8-EF19E2107C47}" destId="{4AADEB3B-59BB-5D42-B0EE-4772819D3330}" srcOrd="0" destOrd="0" presId="urn:microsoft.com/office/officeart/2008/layout/LinedList"/>
    <dgm:cxn modelId="{B59775F5-8B91-1A48-B4EC-606DADF38254}" type="presParOf" srcId="{8E13C524-4E1A-244D-B0B8-EF19E2107C47}" destId="{5FEEC833-8970-B04F-8C06-701424D4B115}" srcOrd="1" destOrd="0" presId="urn:microsoft.com/office/officeart/2008/layout/LinedList"/>
    <dgm:cxn modelId="{2914D728-F185-CA46-B22D-8678BA854565}" type="presParOf" srcId="{5FEEC833-8970-B04F-8C06-701424D4B115}" destId="{3F4783DA-244B-B743-9EC7-822FD5A51FCB}" srcOrd="0" destOrd="0" presId="urn:microsoft.com/office/officeart/2008/layout/LinedList"/>
    <dgm:cxn modelId="{6BDBB827-4CF7-2D40-90A3-495716506976}" type="presParOf" srcId="{5FEEC833-8970-B04F-8C06-701424D4B115}" destId="{F3A35BCB-6561-B547-957B-09EE8F27F018}" srcOrd="1" destOrd="0" presId="urn:microsoft.com/office/officeart/2008/layout/LinedList"/>
    <dgm:cxn modelId="{03156CEE-9FE9-2F4D-9419-1D06A2D89EF5}" type="presParOf" srcId="{5FEEC833-8970-B04F-8C06-701424D4B115}" destId="{38DAFC4D-69B7-9440-BC43-6135E691F140}" srcOrd="2" destOrd="0" presId="urn:microsoft.com/office/officeart/2008/layout/LinedList"/>
    <dgm:cxn modelId="{0CB824CB-68BF-6F4F-9E58-3DEF11232443}" type="presParOf" srcId="{8E13C524-4E1A-244D-B0B8-EF19E2107C47}" destId="{918ADF38-CFDE-4C46-A0A5-5670FB221F4F}" srcOrd="2" destOrd="0" presId="urn:microsoft.com/office/officeart/2008/layout/LinedList"/>
    <dgm:cxn modelId="{CE151FBC-C3EE-904A-AD07-7446C34F14B7}" type="presParOf" srcId="{8E13C524-4E1A-244D-B0B8-EF19E2107C47}" destId="{AA1758FB-F9C4-A64E-9C10-E173A2F6A687}" srcOrd="3" destOrd="0" presId="urn:microsoft.com/office/officeart/2008/layout/LinedList"/>
    <dgm:cxn modelId="{E80365FD-316F-F240-9231-EA4976FE556A}" type="presParOf" srcId="{8E13C524-4E1A-244D-B0B8-EF19E2107C47}" destId="{D5AFEADA-B52E-9440-A8A9-78C9F94AE669}" srcOrd="4" destOrd="0" presId="urn:microsoft.com/office/officeart/2008/layout/LinedList"/>
    <dgm:cxn modelId="{3ACA8B4B-833B-7A45-A6B8-E4E34A666A4D}" type="presParOf" srcId="{D5AFEADA-B52E-9440-A8A9-78C9F94AE669}" destId="{029860B7-D14D-4B4F-B5DE-6F7997F1F4C9}" srcOrd="0" destOrd="0" presId="urn:microsoft.com/office/officeart/2008/layout/LinedList"/>
    <dgm:cxn modelId="{74A4487F-EDE9-CE45-843B-72FD634A4A74}" type="presParOf" srcId="{D5AFEADA-B52E-9440-A8A9-78C9F94AE669}" destId="{BF641E0C-6195-424F-9AD4-BED05B765B05}" srcOrd="1" destOrd="0" presId="urn:microsoft.com/office/officeart/2008/layout/LinedList"/>
    <dgm:cxn modelId="{265CEF20-17FA-0846-B0E1-7ECF49F2432E}" type="presParOf" srcId="{D5AFEADA-B52E-9440-A8A9-78C9F94AE669}" destId="{8C30A06A-559B-D54E-95AF-B04B1FC58129}" srcOrd="2" destOrd="0" presId="urn:microsoft.com/office/officeart/2008/layout/LinedList"/>
    <dgm:cxn modelId="{EDC368FB-047B-8242-AC78-D71B5E061E43}" type="presParOf" srcId="{8E13C524-4E1A-244D-B0B8-EF19E2107C47}" destId="{5E2905B5-7B1B-6D44-A4AD-162BEF998FD9}" srcOrd="5" destOrd="0" presId="urn:microsoft.com/office/officeart/2008/layout/LinedList"/>
    <dgm:cxn modelId="{C79395C1-EAD0-F14B-B6F2-0EA0FE750609}" type="presParOf" srcId="{8E13C524-4E1A-244D-B0B8-EF19E2107C47}" destId="{A7A38B58-EE52-1040-A969-8F5A86E7F14E}" srcOrd="6" destOrd="0" presId="urn:microsoft.com/office/officeart/2008/layout/LinedList"/>
    <dgm:cxn modelId="{3A9C8E56-D690-0C49-8BDA-89BB832684F6}" type="presParOf" srcId="{8E13C524-4E1A-244D-B0B8-EF19E2107C47}" destId="{C7825EFA-8AAC-814F-A847-82ABF44138D0}" srcOrd="7" destOrd="0" presId="urn:microsoft.com/office/officeart/2008/layout/LinedList"/>
    <dgm:cxn modelId="{513E4C0D-CBC9-AF47-A78A-7D3A0C1BB692}" type="presParOf" srcId="{C7825EFA-8AAC-814F-A847-82ABF44138D0}" destId="{70CCFCE1-0747-9C4D-8919-77AC50EF34BE}" srcOrd="0" destOrd="0" presId="urn:microsoft.com/office/officeart/2008/layout/LinedList"/>
    <dgm:cxn modelId="{733D6E15-3D06-FF4D-9D97-F271A867B413}" type="presParOf" srcId="{C7825EFA-8AAC-814F-A847-82ABF44138D0}" destId="{BA8AA390-40B9-614F-AF7F-64A72C96B2F6}" srcOrd="1" destOrd="0" presId="urn:microsoft.com/office/officeart/2008/layout/LinedList"/>
    <dgm:cxn modelId="{4917E752-19D0-A14D-9EC3-35F268B4B836}" type="presParOf" srcId="{C7825EFA-8AAC-814F-A847-82ABF44138D0}" destId="{A725D55F-28B7-C843-A9C8-DA0A14F3BBC1}" srcOrd="2" destOrd="0" presId="urn:microsoft.com/office/officeart/2008/layout/LinedList"/>
    <dgm:cxn modelId="{572274A0-4C8B-D041-AC96-CCB734EEE273}" type="presParOf" srcId="{8E13C524-4E1A-244D-B0B8-EF19E2107C47}" destId="{5141E7E5-5ED8-2E4F-B074-F25E9A2BEB1E}" srcOrd="8" destOrd="0" presId="urn:microsoft.com/office/officeart/2008/layout/LinedList"/>
    <dgm:cxn modelId="{3AE20346-A48C-6043-8CAB-2C33E8CFBCB5}" type="presParOf" srcId="{8E13C524-4E1A-244D-B0B8-EF19E2107C47}" destId="{A483A8E5-E061-DE4F-9312-1246B236960C}"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523C90-5282-304F-9676-A11C59F9167C}" type="doc">
      <dgm:prSet loTypeId="urn:microsoft.com/office/officeart/2008/layout/LinedList" loCatId="" qsTypeId="urn:microsoft.com/office/officeart/2005/8/quickstyle/simple4" qsCatId="simple" csTypeId="urn:microsoft.com/office/officeart/2005/8/colors/accent3_2" csCatId="accent3" phldr="1"/>
      <dgm:spPr/>
      <dgm:t>
        <a:bodyPr/>
        <a:lstStyle/>
        <a:p>
          <a:endParaRPr lang="en-US"/>
        </a:p>
      </dgm:t>
    </dgm:pt>
    <dgm:pt modelId="{B8DA825A-8E57-EE49-A8FE-9E166D1E4C2C}">
      <dgm:prSet phldrT="[Text]"/>
      <dgm:spPr/>
      <dgm:t>
        <a:bodyPr/>
        <a:lstStyle/>
        <a:p>
          <a:r>
            <a:rPr lang="en-US" dirty="0"/>
            <a:t>Intermediate Actions	</a:t>
          </a:r>
        </a:p>
      </dgm:t>
    </dgm:pt>
    <dgm:pt modelId="{6E969D03-68BB-2648-AC78-95C685CD10A5}" type="parTrans" cxnId="{4592547B-3F1B-6446-81E4-6535B29132CD}">
      <dgm:prSet/>
      <dgm:spPr/>
      <dgm:t>
        <a:bodyPr/>
        <a:lstStyle/>
        <a:p>
          <a:endParaRPr lang="en-US"/>
        </a:p>
      </dgm:t>
    </dgm:pt>
    <dgm:pt modelId="{67573D3C-F28E-3C44-A31C-300CD7C5A468}" type="sibTrans" cxnId="{4592547B-3F1B-6446-81E4-6535B29132CD}">
      <dgm:prSet/>
      <dgm:spPr/>
      <dgm:t>
        <a:bodyPr/>
        <a:lstStyle/>
        <a:p>
          <a:endParaRPr lang="en-US"/>
        </a:p>
      </dgm:t>
    </dgm:pt>
    <dgm:pt modelId="{D1EF917A-E2B9-2A46-BF5F-D5B0575AE27F}">
      <dgm:prSet phldrT="[Text]"/>
      <dgm:spPr/>
      <dgm:t>
        <a:bodyPr/>
        <a:lstStyle/>
        <a:p>
          <a:r>
            <a:rPr lang="en-US" dirty="0"/>
            <a:t>Eliminate or Substitute System/Device</a:t>
          </a:r>
        </a:p>
        <a:p>
          <a:r>
            <a:rPr lang="en-US" dirty="0"/>
            <a:t>Enhanced Documentation/Communication</a:t>
          </a:r>
        </a:p>
        <a:p>
          <a:r>
            <a:rPr lang="en-US" dirty="0"/>
            <a:t>Redundancy</a:t>
          </a:r>
        </a:p>
      </dgm:t>
    </dgm:pt>
    <dgm:pt modelId="{C4623DD5-6F03-8E45-B3F5-1F4BEAEA4D6D}" type="parTrans" cxnId="{DC83FA93-26B8-BE43-93A7-FB6A58E8F96C}">
      <dgm:prSet/>
      <dgm:spPr/>
      <dgm:t>
        <a:bodyPr/>
        <a:lstStyle/>
        <a:p>
          <a:endParaRPr lang="en-US"/>
        </a:p>
      </dgm:t>
    </dgm:pt>
    <dgm:pt modelId="{C930FD1A-9E20-274F-B173-B3DC03CCC4CD}" type="sibTrans" cxnId="{DC83FA93-26B8-BE43-93A7-FB6A58E8F96C}">
      <dgm:prSet/>
      <dgm:spPr/>
      <dgm:t>
        <a:bodyPr/>
        <a:lstStyle/>
        <a:p>
          <a:endParaRPr lang="en-US"/>
        </a:p>
      </dgm:t>
    </dgm:pt>
    <dgm:pt modelId="{7990ADC3-1263-3A45-9808-25E60C296304}">
      <dgm:prSet phldrT="[Text]"/>
      <dgm:spPr/>
      <dgm:t>
        <a:bodyPr/>
        <a:lstStyle/>
        <a:p>
          <a:r>
            <a:rPr lang="en-US" dirty="0"/>
            <a:t>Software Enhancements/Modifications</a:t>
          </a:r>
        </a:p>
        <a:p>
          <a:r>
            <a:rPr lang="en-US" dirty="0"/>
            <a:t>Staffing Plans / Workload</a:t>
          </a:r>
        </a:p>
        <a:p>
          <a:r>
            <a:rPr lang="en-US" dirty="0"/>
            <a:t>Eliminate / Reduce Distractions</a:t>
          </a:r>
        </a:p>
        <a:p>
          <a:r>
            <a:rPr lang="en-US" dirty="0"/>
            <a:t>Readback</a:t>
          </a:r>
        </a:p>
      </dgm:t>
    </dgm:pt>
    <dgm:pt modelId="{46F8B92E-B279-FE49-ADD8-711495A99A8B}" type="parTrans" cxnId="{D5A1F6DD-2659-FB4A-AFB0-59DE108BFE61}">
      <dgm:prSet/>
      <dgm:spPr/>
      <dgm:t>
        <a:bodyPr/>
        <a:lstStyle/>
        <a:p>
          <a:endParaRPr lang="en-US"/>
        </a:p>
      </dgm:t>
    </dgm:pt>
    <dgm:pt modelId="{CEC7D394-676D-AD44-8261-A54773C1E7A8}" type="sibTrans" cxnId="{D5A1F6DD-2659-FB4A-AFB0-59DE108BFE61}">
      <dgm:prSet/>
      <dgm:spPr/>
      <dgm:t>
        <a:bodyPr/>
        <a:lstStyle/>
        <a:p>
          <a:endParaRPr lang="en-US"/>
        </a:p>
      </dgm:t>
    </dgm:pt>
    <dgm:pt modelId="{B81426F7-8BBE-6E41-864A-310674590135}">
      <dgm:prSet phldrT="[Text]"/>
      <dgm:spPr/>
      <dgm:t>
        <a:bodyPr/>
        <a:lstStyle/>
        <a:p>
          <a:r>
            <a:rPr lang="en-US" dirty="0"/>
            <a:t>Checklist/Cognitive Aid</a:t>
          </a:r>
        </a:p>
        <a:p>
          <a:r>
            <a:rPr lang="en-US" dirty="0"/>
            <a:t>Eliminate Look and Sound-Alikes (LASA)</a:t>
          </a:r>
        </a:p>
        <a:p>
          <a:r>
            <a:rPr lang="en-US" dirty="0"/>
            <a:t>Training with Simulation</a:t>
          </a:r>
        </a:p>
      </dgm:t>
    </dgm:pt>
    <dgm:pt modelId="{907B6F36-C8ED-8343-A245-4A4B8CC92A83}" type="parTrans" cxnId="{D8AC3883-5845-B543-A56F-5FA7AEEEA350}">
      <dgm:prSet/>
      <dgm:spPr/>
      <dgm:t>
        <a:bodyPr/>
        <a:lstStyle/>
        <a:p>
          <a:endParaRPr lang="en-US"/>
        </a:p>
      </dgm:t>
    </dgm:pt>
    <dgm:pt modelId="{E7C6190F-1A37-8C43-9DB9-1E3DDA00322B}" type="sibTrans" cxnId="{D8AC3883-5845-B543-A56F-5FA7AEEEA350}">
      <dgm:prSet/>
      <dgm:spPr/>
      <dgm:t>
        <a:bodyPr/>
        <a:lstStyle/>
        <a:p>
          <a:endParaRPr lang="en-US"/>
        </a:p>
      </dgm:t>
    </dgm:pt>
    <dgm:pt modelId="{B8A4A8BD-D363-8248-B7ED-ED2E8247320E}" type="pres">
      <dgm:prSet presAssocID="{34523C90-5282-304F-9676-A11C59F9167C}" presName="vert0" presStyleCnt="0">
        <dgm:presLayoutVars>
          <dgm:dir/>
          <dgm:animOne val="branch"/>
          <dgm:animLvl val="lvl"/>
        </dgm:presLayoutVars>
      </dgm:prSet>
      <dgm:spPr/>
    </dgm:pt>
    <dgm:pt modelId="{67D146C8-CE5E-7F42-86C7-D6D624D914FC}" type="pres">
      <dgm:prSet presAssocID="{B8DA825A-8E57-EE49-A8FE-9E166D1E4C2C}" presName="thickLine" presStyleLbl="alignNode1" presStyleIdx="0" presStyleCnt="1"/>
      <dgm:spPr/>
    </dgm:pt>
    <dgm:pt modelId="{408ED2F8-04CF-4047-BDAA-0E5FEB046050}" type="pres">
      <dgm:prSet presAssocID="{B8DA825A-8E57-EE49-A8FE-9E166D1E4C2C}" presName="horz1" presStyleCnt="0"/>
      <dgm:spPr/>
    </dgm:pt>
    <dgm:pt modelId="{0CB6A155-EC44-E646-B42D-9C222846632B}" type="pres">
      <dgm:prSet presAssocID="{B8DA825A-8E57-EE49-A8FE-9E166D1E4C2C}" presName="tx1" presStyleLbl="revTx" presStyleIdx="0" presStyleCnt="4"/>
      <dgm:spPr/>
    </dgm:pt>
    <dgm:pt modelId="{8E13C524-4E1A-244D-B0B8-EF19E2107C47}" type="pres">
      <dgm:prSet presAssocID="{B8DA825A-8E57-EE49-A8FE-9E166D1E4C2C}" presName="vert1" presStyleCnt="0"/>
      <dgm:spPr/>
    </dgm:pt>
    <dgm:pt modelId="{4AADEB3B-59BB-5D42-B0EE-4772819D3330}" type="pres">
      <dgm:prSet presAssocID="{D1EF917A-E2B9-2A46-BF5F-D5B0575AE27F}" presName="vertSpace2a" presStyleCnt="0"/>
      <dgm:spPr/>
    </dgm:pt>
    <dgm:pt modelId="{5FEEC833-8970-B04F-8C06-701424D4B115}" type="pres">
      <dgm:prSet presAssocID="{D1EF917A-E2B9-2A46-BF5F-D5B0575AE27F}" presName="horz2" presStyleCnt="0"/>
      <dgm:spPr/>
    </dgm:pt>
    <dgm:pt modelId="{3F4783DA-244B-B743-9EC7-822FD5A51FCB}" type="pres">
      <dgm:prSet presAssocID="{D1EF917A-E2B9-2A46-BF5F-D5B0575AE27F}" presName="horzSpace2" presStyleCnt="0"/>
      <dgm:spPr/>
    </dgm:pt>
    <dgm:pt modelId="{F3A35BCB-6561-B547-957B-09EE8F27F018}" type="pres">
      <dgm:prSet presAssocID="{D1EF917A-E2B9-2A46-BF5F-D5B0575AE27F}" presName="tx2" presStyleLbl="revTx" presStyleIdx="1" presStyleCnt="4"/>
      <dgm:spPr/>
    </dgm:pt>
    <dgm:pt modelId="{38DAFC4D-69B7-9440-BC43-6135E691F140}" type="pres">
      <dgm:prSet presAssocID="{D1EF917A-E2B9-2A46-BF5F-D5B0575AE27F}" presName="vert2" presStyleCnt="0"/>
      <dgm:spPr/>
    </dgm:pt>
    <dgm:pt modelId="{918ADF38-CFDE-4C46-A0A5-5670FB221F4F}" type="pres">
      <dgm:prSet presAssocID="{D1EF917A-E2B9-2A46-BF5F-D5B0575AE27F}" presName="thinLine2b" presStyleLbl="callout" presStyleIdx="0" presStyleCnt="3"/>
      <dgm:spPr/>
    </dgm:pt>
    <dgm:pt modelId="{AA1758FB-F9C4-A64E-9C10-E173A2F6A687}" type="pres">
      <dgm:prSet presAssocID="{D1EF917A-E2B9-2A46-BF5F-D5B0575AE27F}" presName="vertSpace2b" presStyleCnt="0"/>
      <dgm:spPr/>
    </dgm:pt>
    <dgm:pt modelId="{D5AFEADA-B52E-9440-A8A9-78C9F94AE669}" type="pres">
      <dgm:prSet presAssocID="{7990ADC3-1263-3A45-9808-25E60C296304}" presName="horz2" presStyleCnt="0"/>
      <dgm:spPr/>
    </dgm:pt>
    <dgm:pt modelId="{029860B7-D14D-4B4F-B5DE-6F7997F1F4C9}" type="pres">
      <dgm:prSet presAssocID="{7990ADC3-1263-3A45-9808-25E60C296304}" presName="horzSpace2" presStyleCnt="0"/>
      <dgm:spPr/>
    </dgm:pt>
    <dgm:pt modelId="{BF641E0C-6195-424F-9AD4-BED05B765B05}" type="pres">
      <dgm:prSet presAssocID="{7990ADC3-1263-3A45-9808-25E60C296304}" presName="tx2" presStyleLbl="revTx" presStyleIdx="2" presStyleCnt="4"/>
      <dgm:spPr/>
    </dgm:pt>
    <dgm:pt modelId="{8C30A06A-559B-D54E-95AF-B04B1FC58129}" type="pres">
      <dgm:prSet presAssocID="{7990ADC3-1263-3A45-9808-25E60C296304}" presName="vert2" presStyleCnt="0"/>
      <dgm:spPr/>
    </dgm:pt>
    <dgm:pt modelId="{5E2905B5-7B1B-6D44-A4AD-162BEF998FD9}" type="pres">
      <dgm:prSet presAssocID="{7990ADC3-1263-3A45-9808-25E60C296304}" presName="thinLine2b" presStyleLbl="callout" presStyleIdx="1" presStyleCnt="3"/>
      <dgm:spPr/>
    </dgm:pt>
    <dgm:pt modelId="{A7A38B58-EE52-1040-A969-8F5A86E7F14E}" type="pres">
      <dgm:prSet presAssocID="{7990ADC3-1263-3A45-9808-25E60C296304}" presName="vertSpace2b" presStyleCnt="0"/>
      <dgm:spPr/>
    </dgm:pt>
    <dgm:pt modelId="{C7825EFA-8AAC-814F-A847-82ABF44138D0}" type="pres">
      <dgm:prSet presAssocID="{B81426F7-8BBE-6E41-864A-310674590135}" presName="horz2" presStyleCnt="0"/>
      <dgm:spPr/>
    </dgm:pt>
    <dgm:pt modelId="{70CCFCE1-0747-9C4D-8919-77AC50EF34BE}" type="pres">
      <dgm:prSet presAssocID="{B81426F7-8BBE-6E41-864A-310674590135}" presName="horzSpace2" presStyleCnt="0"/>
      <dgm:spPr/>
    </dgm:pt>
    <dgm:pt modelId="{BA8AA390-40B9-614F-AF7F-64A72C96B2F6}" type="pres">
      <dgm:prSet presAssocID="{B81426F7-8BBE-6E41-864A-310674590135}" presName="tx2" presStyleLbl="revTx" presStyleIdx="3" presStyleCnt="4"/>
      <dgm:spPr/>
    </dgm:pt>
    <dgm:pt modelId="{A725D55F-28B7-C843-A9C8-DA0A14F3BBC1}" type="pres">
      <dgm:prSet presAssocID="{B81426F7-8BBE-6E41-864A-310674590135}" presName="vert2" presStyleCnt="0"/>
      <dgm:spPr/>
    </dgm:pt>
    <dgm:pt modelId="{5141E7E5-5ED8-2E4F-B074-F25E9A2BEB1E}" type="pres">
      <dgm:prSet presAssocID="{B81426F7-8BBE-6E41-864A-310674590135}" presName="thinLine2b" presStyleLbl="callout" presStyleIdx="2" presStyleCnt="3"/>
      <dgm:spPr/>
    </dgm:pt>
    <dgm:pt modelId="{A483A8E5-E061-DE4F-9312-1246B236960C}" type="pres">
      <dgm:prSet presAssocID="{B81426F7-8BBE-6E41-864A-310674590135}" presName="vertSpace2b" presStyleCnt="0"/>
      <dgm:spPr/>
    </dgm:pt>
  </dgm:ptLst>
  <dgm:cxnLst>
    <dgm:cxn modelId="{BB932330-0A3B-DD42-B856-3B3ECFB467A6}" type="presOf" srcId="{B8DA825A-8E57-EE49-A8FE-9E166D1E4C2C}" destId="{0CB6A155-EC44-E646-B42D-9C222846632B}" srcOrd="0" destOrd="0" presId="urn:microsoft.com/office/officeart/2008/layout/LinedList"/>
    <dgm:cxn modelId="{4592547B-3F1B-6446-81E4-6535B29132CD}" srcId="{34523C90-5282-304F-9676-A11C59F9167C}" destId="{B8DA825A-8E57-EE49-A8FE-9E166D1E4C2C}" srcOrd="0" destOrd="0" parTransId="{6E969D03-68BB-2648-AC78-95C685CD10A5}" sibTransId="{67573D3C-F28E-3C44-A31C-300CD7C5A468}"/>
    <dgm:cxn modelId="{D8AC3883-5845-B543-A56F-5FA7AEEEA350}" srcId="{B8DA825A-8E57-EE49-A8FE-9E166D1E4C2C}" destId="{B81426F7-8BBE-6E41-864A-310674590135}" srcOrd="2" destOrd="0" parTransId="{907B6F36-C8ED-8343-A245-4A4B8CC92A83}" sibTransId="{E7C6190F-1A37-8C43-9DB9-1E3DDA00322B}"/>
    <dgm:cxn modelId="{E951078D-2482-7846-8EF7-A68AA7439273}" type="presOf" srcId="{7990ADC3-1263-3A45-9808-25E60C296304}" destId="{BF641E0C-6195-424F-9AD4-BED05B765B05}" srcOrd="0" destOrd="0" presId="urn:microsoft.com/office/officeart/2008/layout/LinedList"/>
    <dgm:cxn modelId="{DC83FA93-26B8-BE43-93A7-FB6A58E8F96C}" srcId="{B8DA825A-8E57-EE49-A8FE-9E166D1E4C2C}" destId="{D1EF917A-E2B9-2A46-BF5F-D5B0575AE27F}" srcOrd="0" destOrd="0" parTransId="{C4623DD5-6F03-8E45-B3F5-1F4BEAEA4D6D}" sibTransId="{C930FD1A-9E20-274F-B173-B3DC03CCC4CD}"/>
    <dgm:cxn modelId="{D5A1F6DD-2659-FB4A-AFB0-59DE108BFE61}" srcId="{B8DA825A-8E57-EE49-A8FE-9E166D1E4C2C}" destId="{7990ADC3-1263-3A45-9808-25E60C296304}" srcOrd="1" destOrd="0" parTransId="{46F8B92E-B279-FE49-ADD8-711495A99A8B}" sibTransId="{CEC7D394-676D-AD44-8261-A54773C1E7A8}"/>
    <dgm:cxn modelId="{6C7501E3-0FAA-5C4A-A4EC-42B3D17CD112}" type="presOf" srcId="{34523C90-5282-304F-9676-A11C59F9167C}" destId="{B8A4A8BD-D363-8248-B7ED-ED2E8247320E}" srcOrd="0" destOrd="0" presId="urn:microsoft.com/office/officeart/2008/layout/LinedList"/>
    <dgm:cxn modelId="{859307E8-F867-A341-A74E-C4B57B40E66C}" type="presOf" srcId="{D1EF917A-E2B9-2A46-BF5F-D5B0575AE27F}" destId="{F3A35BCB-6561-B547-957B-09EE8F27F018}" srcOrd="0" destOrd="0" presId="urn:microsoft.com/office/officeart/2008/layout/LinedList"/>
    <dgm:cxn modelId="{34F858FD-3BE7-4E46-B787-94278280C50E}" type="presOf" srcId="{B81426F7-8BBE-6E41-864A-310674590135}" destId="{BA8AA390-40B9-614F-AF7F-64A72C96B2F6}" srcOrd="0" destOrd="0" presId="urn:microsoft.com/office/officeart/2008/layout/LinedList"/>
    <dgm:cxn modelId="{93DF76CF-9324-2B49-B01D-90A578775483}" type="presParOf" srcId="{B8A4A8BD-D363-8248-B7ED-ED2E8247320E}" destId="{67D146C8-CE5E-7F42-86C7-D6D624D914FC}" srcOrd="0" destOrd="0" presId="urn:microsoft.com/office/officeart/2008/layout/LinedList"/>
    <dgm:cxn modelId="{0A292B13-7B36-BC4F-B01B-5E614050F998}" type="presParOf" srcId="{B8A4A8BD-D363-8248-B7ED-ED2E8247320E}" destId="{408ED2F8-04CF-4047-BDAA-0E5FEB046050}" srcOrd="1" destOrd="0" presId="urn:microsoft.com/office/officeart/2008/layout/LinedList"/>
    <dgm:cxn modelId="{905741FB-1CE0-EB4F-BA2D-455DCDC6D4E4}" type="presParOf" srcId="{408ED2F8-04CF-4047-BDAA-0E5FEB046050}" destId="{0CB6A155-EC44-E646-B42D-9C222846632B}" srcOrd="0" destOrd="0" presId="urn:microsoft.com/office/officeart/2008/layout/LinedList"/>
    <dgm:cxn modelId="{259169DD-ABFA-7049-91C2-12B2BBF4D7F9}" type="presParOf" srcId="{408ED2F8-04CF-4047-BDAA-0E5FEB046050}" destId="{8E13C524-4E1A-244D-B0B8-EF19E2107C47}" srcOrd="1" destOrd="0" presId="urn:microsoft.com/office/officeart/2008/layout/LinedList"/>
    <dgm:cxn modelId="{7A9E3516-4569-FA49-97E6-61B4D58AE7AE}" type="presParOf" srcId="{8E13C524-4E1A-244D-B0B8-EF19E2107C47}" destId="{4AADEB3B-59BB-5D42-B0EE-4772819D3330}" srcOrd="0" destOrd="0" presId="urn:microsoft.com/office/officeart/2008/layout/LinedList"/>
    <dgm:cxn modelId="{B59775F5-8B91-1A48-B4EC-606DADF38254}" type="presParOf" srcId="{8E13C524-4E1A-244D-B0B8-EF19E2107C47}" destId="{5FEEC833-8970-B04F-8C06-701424D4B115}" srcOrd="1" destOrd="0" presId="urn:microsoft.com/office/officeart/2008/layout/LinedList"/>
    <dgm:cxn modelId="{2914D728-F185-CA46-B22D-8678BA854565}" type="presParOf" srcId="{5FEEC833-8970-B04F-8C06-701424D4B115}" destId="{3F4783DA-244B-B743-9EC7-822FD5A51FCB}" srcOrd="0" destOrd="0" presId="urn:microsoft.com/office/officeart/2008/layout/LinedList"/>
    <dgm:cxn modelId="{6BDBB827-4CF7-2D40-90A3-495716506976}" type="presParOf" srcId="{5FEEC833-8970-B04F-8C06-701424D4B115}" destId="{F3A35BCB-6561-B547-957B-09EE8F27F018}" srcOrd="1" destOrd="0" presId="urn:microsoft.com/office/officeart/2008/layout/LinedList"/>
    <dgm:cxn modelId="{03156CEE-9FE9-2F4D-9419-1D06A2D89EF5}" type="presParOf" srcId="{5FEEC833-8970-B04F-8C06-701424D4B115}" destId="{38DAFC4D-69B7-9440-BC43-6135E691F140}" srcOrd="2" destOrd="0" presId="urn:microsoft.com/office/officeart/2008/layout/LinedList"/>
    <dgm:cxn modelId="{0CB824CB-68BF-6F4F-9E58-3DEF11232443}" type="presParOf" srcId="{8E13C524-4E1A-244D-B0B8-EF19E2107C47}" destId="{918ADF38-CFDE-4C46-A0A5-5670FB221F4F}" srcOrd="2" destOrd="0" presId="urn:microsoft.com/office/officeart/2008/layout/LinedList"/>
    <dgm:cxn modelId="{CE151FBC-C3EE-904A-AD07-7446C34F14B7}" type="presParOf" srcId="{8E13C524-4E1A-244D-B0B8-EF19E2107C47}" destId="{AA1758FB-F9C4-A64E-9C10-E173A2F6A687}" srcOrd="3" destOrd="0" presId="urn:microsoft.com/office/officeart/2008/layout/LinedList"/>
    <dgm:cxn modelId="{E80365FD-316F-F240-9231-EA4976FE556A}" type="presParOf" srcId="{8E13C524-4E1A-244D-B0B8-EF19E2107C47}" destId="{D5AFEADA-B52E-9440-A8A9-78C9F94AE669}" srcOrd="4" destOrd="0" presId="urn:microsoft.com/office/officeart/2008/layout/LinedList"/>
    <dgm:cxn modelId="{3ACA8B4B-833B-7A45-A6B8-E4E34A666A4D}" type="presParOf" srcId="{D5AFEADA-B52E-9440-A8A9-78C9F94AE669}" destId="{029860B7-D14D-4B4F-B5DE-6F7997F1F4C9}" srcOrd="0" destOrd="0" presId="urn:microsoft.com/office/officeart/2008/layout/LinedList"/>
    <dgm:cxn modelId="{74A4487F-EDE9-CE45-843B-72FD634A4A74}" type="presParOf" srcId="{D5AFEADA-B52E-9440-A8A9-78C9F94AE669}" destId="{BF641E0C-6195-424F-9AD4-BED05B765B05}" srcOrd="1" destOrd="0" presId="urn:microsoft.com/office/officeart/2008/layout/LinedList"/>
    <dgm:cxn modelId="{265CEF20-17FA-0846-B0E1-7ECF49F2432E}" type="presParOf" srcId="{D5AFEADA-B52E-9440-A8A9-78C9F94AE669}" destId="{8C30A06A-559B-D54E-95AF-B04B1FC58129}" srcOrd="2" destOrd="0" presId="urn:microsoft.com/office/officeart/2008/layout/LinedList"/>
    <dgm:cxn modelId="{EDC368FB-047B-8242-AC78-D71B5E061E43}" type="presParOf" srcId="{8E13C524-4E1A-244D-B0B8-EF19E2107C47}" destId="{5E2905B5-7B1B-6D44-A4AD-162BEF998FD9}" srcOrd="5" destOrd="0" presId="urn:microsoft.com/office/officeart/2008/layout/LinedList"/>
    <dgm:cxn modelId="{C79395C1-EAD0-F14B-B6F2-0EA0FE750609}" type="presParOf" srcId="{8E13C524-4E1A-244D-B0B8-EF19E2107C47}" destId="{A7A38B58-EE52-1040-A969-8F5A86E7F14E}" srcOrd="6" destOrd="0" presId="urn:microsoft.com/office/officeart/2008/layout/LinedList"/>
    <dgm:cxn modelId="{3A9C8E56-D690-0C49-8BDA-89BB832684F6}" type="presParOf" srcId="{8E13C524-4E1A-244D-B0B8-EF19E2107C47}" destId="{C7825EFA-8AAC-814F-A847-82ABF44138D0}" srcOrd="7" destOrd="0" presId="urn:microsoft.com/office/officeart/2008/layout/LinedList"/>
    <dgm:cxn modelId="{513E4C0D-CBC9-AF47-A78A-7D3A0C1BB692}" type="presParOf" srcId="{C7825EFA-8AAC-814F-A847-82ABF44138D0}" destId="{70CCFCE1-0747-9C4D-8919-77AC50EF34BE}" srcOrd="0" destOrd="0" presId="urn:microsoft.com/office/officeart/2008/layout/LinedList"/>
    <dgm:cxn modelId="{733D6E15-3D06-FF4D-9D97-F271A867B413}" type="presParOf" srcId="{C7825EFA-8AAC-814F-A847-82ABF44138D0}" destId="{BA8AA390-40B9-614F-AF7F-64A72C96B2F6}" srcOrd="1" destOrd="0" presId="urn:microsoft.com/office/officeart/2008/layout/LinedList"/>
    <dgm:cxn modelId="{4917E752-19D0-A14D-9EC3-35F268B4B836}" type="presParOf" srcId="{C7825EFA-8AAC-814F-A847-82ABF44138D0}" destId="{A725D55F-28B7-C843-A9C8-DA0A14F3BBC1}" srcOrd="2" destOrd="0" presId="urn:microsoft.com/office/officeart/2008/layout/LinedList"/>
    <dgm:cxn modelId="{572274A0-4C8B-D041-AC96-CCB734EEE273}" type="presParOf" srcId="{8E13C524-4E1A-244D-B0B8-EF19E2107C47}" destId="{5141E7E5-5ED8-2E4F-B074-F25E9A2BEB1E}" srcOrd="8" destOrd="0" presId="urn:microsoft.com/office/officeart/2008/layout/LinedList"/>
    <dgm:cxn modelId="{3AE20346-A48C-6043-8CAB-2C33E8CFBCB5}" type="presParOf" srcId="{8E13C524-4E1A-244D-B0B8-EF19E2107C47}" destId="{A483A8E5-E061-DE4F-9312-1246B236960C}"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523C90-5282-304F-9676-A11C59F9167C}" type="doc">
      <dgm:prSet loTypeId="urn:microsoft.com/office/officeart/2008/layout/LinedList" loCatId="" qsTypeId="urn:microsoft.com/office/officeart/2005/8/quickstyle/simple4" qsCatId="simple" csTypeId="urn:microsoft.com/office/officeart/2005/8/colors/accent3_2" csCatId="accent3" phldr="1"/>
      <dgm:spPr/>
      <dgm:t>
        <a:bodyPr/>
        <a:lstStyle/>
        <a:p>
          <a:endParaRPr lang="en-US"/>
        </a:p>
      </dgm:t>
    </dgm:pt>
    <dgm:pt modelId="{B8DA825A-8E57-EE49-A8FE-9E166D1E4C2C}">
      <dgm:prSet phldrT="[Text]" custT="1"/>
      <dgm:spPr/>
      <dgm:t>
        <a:bodyPr/>
        <a:lstStyle/>
        <a:p>
          <a:r>
            <a:rPr lang="en-US" sz="2800" dirty="0"/>
            <a:t>Weaker Actions</a:t>
          </a:r>
          <a:r>
            <a:rPr lang="en-US" sz="4200" dirty="0"/>
            <a:t>	</a:t>
          </a:r>
        </a:p>
      </dgm:t>
    </dgm:pt>
    <dgm:pt modelId="{6E969D03-68BB-2648-AC78-95C685CD10A5}" type="parTrans" cxnId="{4592547B-3F1B-6446-81E4-6535B29132CD}">
      <dgm:prSet/>
      <dgm:spPr/>
      <dgm:t>
        <a:bodyPr/>
        <a:lstStyle/>
        <a:p>
          <a:endParaRPr lang="en-US"/>
        </a:p>
      </dgm:t>
    </dgm:pt>
    <dgm:pt modelId="{67573D3C-F28E-3C44-A31C-300CD7C5A468}" type="sibTrans" cxnId="{4592547B-3F1B-6446-81E4-6535B29132CD}">
      <dgm:prSet/>
      <dgm:spPr/>
      <dgm:t>
        <a:bodyPr/>
        <a:lstStyle/>
        <a:p>
          <a:endParaRPr lang="en-US"/>
        </a:p>
      </dgm:t>
    </dgm:pt>
    <dgm:pt modelId="{D1EF917A-E2B9-2A46-BF5F-D5B0575AE27F}">
      <dgm:prSet phldrT="[Text]"/>
      <dgm:spPr/>
      <dgm:t>
        <a:bodyPr/>
        <a:lstStyle/>
        <a:p>
          <a:r>
            <a:rPr lang="en-US" dirty="0"/>
            <a:t>Double Checks</a:t>
          </a:r>
        </a:p>
        <a:p>
          <a:r>
            <a:rPr lang="en-US" dirty="0"/>
            <a:t>Warnings and Labels</a:t>
          </a:r>
        </a:p>
        <a:p>
          <a:r>
            <a:rPr lang="en-US" dirty="0"/>
            <a:t>New Procedure / Memorandum / Policy</a:t>
          </a:r>
        </a:p>
      </dgm:t>
    </dgm:pt>
    <dgm:pt modelId="{C4623DD5-6F03-8E45-B3F5-1F4BEAEA4D6D}" type="parTrans" cxnId="{DC83FA93-26B8-BE43-93A7-FB6A58E8F96C}">
      <dgm:prSet/>
      <dgm:spPr/>
      <dgm:t>
        <a:bodyPr/>
        <a:lstStyle/>
        <a:p>
          <a:endParaRPr lang="en-US"/>
        </a:p>
      </dgm:t>
    </dgm:pt>
    <dgm:pt modelId="{C930FD1A-9E20-274F-B173-B3DC03CCC4CD}" type="sibTrans" cxnId="{DC83FA93-26B8-BE43-93A7-FB6A58E8F96C}">
      <dgm:prSet/>
      <dgm:spPr/>
      <dgm:t>
        <a:bodyPr/>
        <a:lstStyle/>
        <a:p>
          <a:endParaRPr lang="en-US"/>
        </a:p>
      </dgm:t>
    </dgm:pt>
    <dgm:pt modelId="{7990ADC3-1263-3A45-9808-25E60C296304}">
      <dgm:prSet phldrT="[Text]"/>
      <dgm:spPr/>
      <dgm:t>
        <a:bodyPr/>
        <a:lstStyle/>
        <a:p>
          <a:r>
            <a:rPr lang="en-US" dirty="0"/>
            <a:t>Training</a:t>
          </a:r>
        </a:p>
        <a:p>
          <a:r>
            <a:rPr lang="en-US" dirty="0"/>
            <a:t>Additional Study / Analysis</a:t>
          </a:r>
        </a:p>
        <a:p>
          <a:r>
            <a:rPr lang="en-US" dirty="0"/>
            <a:t>Incentives</a:t>
          </a:r>
        </a:p>
        <a:p>
          <a:endParaRPr lang="en-US" dirty="0"/>
        </a:p>
      </dgm:t>
    </dgm:pt>
    <dgm:pt modelId="{46F8B92E-B279-FE49-ADD8-711495A99A8B}" type="parTrans" cxnId="{D5A1F6DD-2659-FB4A-AFB0-59DE108BFE61}">
      <dgm:prSet/>
      <dgm:spPr/>
      <dgm:t>
        <a:bodyPr/>
        <a:lstStyle/>
        <a:p>
          <a:endParaRPr lang="en-US"/>
        </a:p>
      </dgm:t>
    </dgm:pt>
    <dgm:pt modelId="{CEC7D394-676D-AD44-8261-A54773C1E7A8}" type="sibTrans" cxnId="{D5A1F6DD-2659-FB4A-AFB0-59DE108BFE61}">
      <dgm:prSet/>
      <dgm:spPr/>
      <dgm:t>
        <a:bodyPr/>
        <a:lstStyle/>
        <a:p>
          <a:endParaRPr lang="en-US"/>
        </a:p>
      </dgm:t>
    </dgm:pt>
    <dgm:pt modelId="{B81426F7-8BBE-6E41-864A-310674590135}">
      <dgm:prSet phldrT="[Text]"/>
      <dgm:spPr/>
      <dgm:t>
        <a:bodyPr/>
        <a:lstStyle/>
        <a:p>
          <a:r>
            <a:rPr lang="en-US" dirty="0"/>
            <a:t>Supervision</a:t>
          </a:r>
        </a:p>
        <a:p>
          <a:r>
            <a:rPr lang="en-US" dirty="0"/>
            <a:t>Warning Indicators</a:t>
          </a:r>
        </a:p>
      </dgm:t>
    </dgm:pt>
    <dgm:pt modelId="{907B6F36-C8ED-8343-A245-4A4B8CC92A83}" type="parTrans" cxnId="{D8AC3883-5845-B543-A56F-5FA7AEEEA350}">
      <dgm:prSet/>
      <dgm:spPr/>
      <dgm:t>
        <a:bodyPr/>
        <a:lstStyle/>
        <a:p>
          <a:endParaRPr lang="en-US"/>
        </a:p>
      </dgm:t>
    </dgm:pt>
    <dgm:pt modelId="{E7C6190F-1A37-8C43-9DB9-1E3DDA00322B}" type="sibTrans" cxnId="{D8AC3883-5845-B543-A56F-5FA7AEEEA350}">
      <dgm:prSet/>
      <dgm:spPr/>
      <dgm:t>
        <a:bodyPr/>
        <a:lstStyle/>
        <a:p>
          <a:endParaRPr lang="en-US"/>
        </a:p>
      </dgm:t>
    </dgm:pt>
    <dgm:pt modelId="{B8A4A8BD-D363-8248-B7ED-ED2E8247320E}" type="pres">
      <dgm:prSet presAssocID="{34523C90-5282-304F-9676-A11C59F9167C}" presName="vert0" presStyleCnt="0">
        <dgm:presLayoutVars>
          <dgm:dir/>
          <dgm:animOne val="branch"/>
          <dgm:animLvl val="lvl"/>
        </dgm:presLayoutVars>
      </dgm:prSet>
      <dgm:spPr/>
    </dgm:pt>
    <dgm:pt modelId="{67D146C8-CE5E-7F42-86C7-D6D624D914FC}" type="pres">
      <dgm:prSet presAssocID="{B8DA825A-8E57-EE49-A8FE-9E166D1E4C2C}" presName="thickLine" presStyleLbl="alignNode1" presStyleIdx="0" presStyleCnt="1"/>
      <dgm:spPr/>
    </dgm:pt>
    <dgm:pt modelId="{408ED2F8-04CF-4047-BDAA-0E5FEB046050}" type="pres">
      <dgm:prSet presAssocID="{B8DA825A-8E57-EE49-A8FE-9E166D1E4C2C}" presName="horz1" presStyleCnt="0"/>
      <dgm:spPr/>
    </dgm:pt>
    <dgm:pt modelId="{0CB6A155-EC44-E646-B42D-9C222846632B}" type="pres">
      <dgm:prSet presAssocID="{B8DA825A-8E57-EE49-A8FE-9E166D1E4C2C}" presName="tx1" presStyleLbl="revTx" presStyleIdx="0" presStyleCnt="4"/>
      <dgm:spPr/>
    </dgm:pt>
    <dgm:pt modelId="{8E13C524-4E1A-244D-B0B8-EF19E2107C47}" type="pres">
      <dgm:prSet presAssocID="{B8DA825A-8E57-EE49-A8FE-9E166D1E4C2C}" presName="vert1" presStyleCnt="0"/>
      <dgm:spPr/>
    </dgm:pt>
    <dgm:pt modelId="{4AADEB3B-59BB-5D42-B0EE-4772819D3330}" type="pres">
      <dgm:prSet presAssocID="{D1EF917A-E2B9-2A46-BF5F-D5B0575AE27F}" presName="vertSpace2a" presStyleCnt="0"/>
      <dgm:spPr/>
    </dgm:pt>
    <dgm:pt modelId="{5FEEC833-8970-B04F-8C06-701424D4B115}" type="pres">
      <dgm:prSet presAssocID="{D1EF917A-E2B9-2A46-BF5F-D5B0575AE27F}" presName="horz2" presStyleCnt="0"/>
      <dgm:spPr/>
    </dgm:pt>
    <dgm:pt modelId="{3F4783DA-244B-B743-9EC7-822FD5A51FCB}" type="pres">
      <dgm:prSet presAssocID="{D1EF917A-E2B9-2A46-BF5F-D5B0575AE27F}" presName="horzSpace2" presStyleCnt="0"/>
      <dgm:spPr/>
    </dgm:pt>
    <dgm:pt modelId="{F3A35BCB-6561-B547-957B-09EE8F27F018}" type="pres">
      <dgm:prSet presAssocID="{D1EF917A-E2B9-2A46-BF5F-D5B0575AE27F}" presName="tx2" presStyleLbl="revTx" presStyleIdx="1" presStyleCnt="4"/>
      <dgm:spPr/>
    </dgm:pt>
    <dgm:pt modelId="{38DAFC4D-69B7-9440-BC43-6135E691F140}" type="pres">
      <dgm:prSet presAssocID="{D1EF917A-E2B9-2A46-BF5F-D5B0575AE27F}" presName="vert2" presStyleCnt="0"/>
      <dgm:spPr/>
    </dgm:pt>
    <dgm:pt modelId="{918ADF38-CFDE-4C46-A0A5-5670FB221F4F}" type="pres">
      <dgm:prSet presAssocID="{D1EF917A-E2B9-2A46-BF5F-D5B0575AE27F}" presName="thinLine2b" presStyleLbl="callout" presStyleIdx="0" presStyleCnt="3"/>
      <dgm:spPr/>
    </dgm:pt>
    <dgm:pt modelId="{AA1758FB-F9C4-A64E-9C10-E173A2F6A687}" type="pres">
      <dgm:prSet presAssocID="{D1EF917A-E2B9-2A46-BF5F-D5B0575AE27F}" presName="vertSpace2b" presStyleCnt="0"/>
      <dgm:spPr/>
    </dgm:pt>
    <dgm:pt modelId="{D5AFEADA-B52E-9440-A8A9-78C9F94AE669}" type="pres">
      <dgm:prSet presAssocID="{7990ADC3-1263-3A45-9808-25E60C296304}" presName="horz2" presStyleCnt="0"/>
      <dgm:spPr/>
    </dgm:pt>
    <dgm:pt modelId="{029860B7-D14D-4B4F-B5DE-6F7997F1F4C9}" type="pres">
      <dgm:prSet presAssocID="{7990ADC3-1263-3A45-9808-25E60C296304}" presName="horzSpace2" presStyleCnt="0"/>
      <dgm:spPr/>
    </dgm:pt>
    <dgm:pt modelId="{BF641E0C-6195-424F-9AD4-BED05B765B05}" type="pres">
      <dgm:prSet presAssocID="{7990ADC3-1263-3A45-9808-25E60C296304}" presName="tx2" presStyleLbl="revTx" presStyleIdx="2" presStyleCnt="4"/>
      <dgm:spPr/>
    </dgm:pt>
    <dgm:pt modelId="{8C30A06A-559B-D54E-95AF-B04B1FC58129}" type="pres">
      <dgm:prSet presAssocID="{7990ADC3-1263-3A45-9808-25E60C296304}" presName="vert2" presStyleCnt="0"/>
      <dgm:spPr/>
    </dgm:pt>
    <dgm:pt modelId="{5E2905B5-7B1B-6D44-A4AD-162BEF998FD9}" type="pres">
      <dgm:prSet presAssocID="{7990ADC3-1263-3A45-9808-25E60C296304}" presName="thinLine2b" presStyleLbl="callout" presStyleIdx="1" presStyleCnt="3"/>
      <dgm:spPr/>
    </dgm:pt>
    <dgm:pt modelId="{A7A38B58-EE52-1040-A969-8F5A86E7F14E}" type="pres">
      <dgm:prSet presAssocID="{7990ADC3-1263-3A45-9808-25E60C296304}" presName="vertSpace2b" presStyleCnt="0"/>
      <dgm:spPr/>
    </dgm:pt>
    <dgm:pt modelId="{C7825EFA-8AAC-814F-A847-82ABF44138D0}" type="pres">
      <dgm:prSet presAssocID="{B81426F7-8BBE-6E41-864A-310674590135}" presName="horz2" presStyleCnt="0"/>
      <dgm:spPr/>
    </dgm:pt>
    <dgm:pt modelId="{70CCFCE1-0747-9C4D-8919-77AC50EF34BE}" type="pres">
      <dgm:prSet presAssocID="{B81426F7-8BBE-6E41-864A-310674590135}" presName="horzSpace2" presStyleCnt="0"/>
      <dgm:spPr/>
    </dgm:pt>
    <dgm:pt modelId="{BA8AA390-40B9-614F-AF7F-64A72C96B2F6}" type="pres">
      <dgm:prSet presAssocID="{B81426F7-8BBE-6E41-864A-310674590135}" presName="tx2" presStyleLbl="revTx" presStyleIdx="3" presStyleCnt="4"/>
      <dgm:spPr/>
    </dgm:pt>
    <dgm:pt modelId="{A725D55F-28B7-C843-A9C8-DA0A14F3BBC1}" type="pres">
      <dgm:prSet presAssocID="{B81426F7-8BBE-6E41-864A-310674590135}" presName="vert2" presStyleCnt="0"/>
      <dgm:spPr/>
    </dgm:pt>
    <dgm:pt modelId="{5141E7E5-5ED8-2E4F-B074-F25E9A2BEB1E}" type="pres">
      <dgm:prSet presAssocID="{B81426F7-8BBE-6E41-864A-310674590135}" presName="thinLine2b" presStyleLbl="callout" presStyleIdx="2" presStyleCnt="3"/>
      <dgm:spPr/>
    </dgm:pt>
    <dgm:pt modelId="{A483A8E5-E061-DE4F-9312-1246B236960C}" type="pres">
      <dgm:prSet presAssocID="{B81426F7-8BBE-6E41-864A-310674590135}" presName="vertSpace2b" presStyleCnt="0"/>
      <dgm:spPr/>
    </dgm:pt>
  </dgm:ptLst>
  <dgm:cxnLst>
    <dgm:cxn modelId="{BB932330-0A3B-DD42-B856-3B3ECFB467A6}" type="presOf" srcId="{B8DA825A-8E57-EE49-A8FE-9E166D1E4C2C}" destId="{0CB6A155-EC44-E646-B42D-9C222846632B}" srcOrd="0" destOrd="0" presId="urn:microsoft.com/office/officeart/2008/layout/LinedList"/>
    <dgm:cxn modelId="{4592547B-3F1B-6446-81E4-6535B29132CD}" srcId="{34523C90-5282-304F-9676-A11C59F9167C}" destId="{B8DA825A-8E57-EE49-A8FE-9E166D1E4C2C}" srcOrd="0" destOrd="0" parTransId="{6E969D03-68BB-2648-AC78-95C685CD10A5}" sibTransId="{67573D3C-F28E-3C44-A31C-300CD7C5A468}"/>
    <dgm:cxn modelId="{D8AC3883-5845-B543-A56F-5FA7AEEEA350}" srcId="{B8DA825A-8E57-EE49-A8FE-9E166D1E4C2C}" destId="{B81426F7-8BBE-6E41-864A-310674590135}" srcOrd="2" destOrd="0" parTransId="{907B6F36-C8ED-8343-A245-4A4B8CC92A83}" sibTransId="{E7C6190F-1A37-8C43-9DB9-1E3DDA00322B}"/>
    <dgm:cxn modelId="{E951078D-2482-7846-8EF7-A68AA7439273}" type="presOf" srcId="{7990ADC3-1263-3A45-9808-25E60C296304}" destId="{BF641E0C-6195-424F-9AD4-BED05B765B05}" srcOrd="0" destOrd="0" presId="urn:microsoft.com/office/officeart/2008/layout/LinedList"/>
    <dgm:cxn modelId="{DC83FA93-26B8-BE43-93A7-FB6A58E8F96C}" srcId="{B8DA825A-8E57-EE49-A8FE-9E166D1E4C2C}" destId="{D1EF917A-E2B9-2A46-BF5F-D5B0575AE27F}" srcOrd="0" destOrd="0" parTransId="{C4623DD5-6F03-8E45-B3F5-1F4BEAEA4D6D}" sibTransId="{C930FD1A-9E20-274F-B173-B3DC03CCC4CD}"/>
    <dgm:cxn modelId="{D5A1F6DD-2659-FB4A-AFB0-59DE108BFE61}" srcId="{B8DA825A-8E57-EE49-A8FE-9E166D1E4C2C}" destId="{7990ADC3-1263-3A45-9808-25E60C296304}" srcOrd="1" destOrd="0" parTransId="{46F8B92E-B279-FE49-ADD8-711495A99A8B}" sibTransId="{CEC7D394-676D-AD44-8261-A54773C1E7A8}"/>
    <dgm:cxn modelId="{6C7501E3-0FAA-5C4A-A4EC-42B3D17CD112}" type="presOf" srcId="{34523C90-5282-304F-9676-A11C59F9167C}" destId="{B8A4A8BD-D363-8248-B7ED-ED2E8247320E}" srcOrd="0" destOrd="0" presId="urn:microsoft.com/office/officeart/2008/layout/LinedList"/>
    <dgm:cxn modelId="{859307E8-F867-A341-A74E-C4B57B40E66C}" type="presOf" srcId="{D1EF917A-E2B9-2A46-BF5F-D5B0575AE27F}" destId="{F3A35BCB-6561-B547-957B-09EE8F27F018}" srcOrd="0" destOrd="0" presId="urn:microsoft.com/office/officeart/2008/layout/LinedList"/>
    <dgm:cxn modelId="{34F858FD-3BE7-4E46-B787-94278280C50E}" type="presOf" srcId="{B81426F7-8BBE-6E41-864A-310674590135}" destId="{BA8AA390-40B9-614F-AF7F-64A72C96B2F6}" srcOrd="0" destOrd="0" presId="urn:microsoft.com/office/officeart/2008/layout/LinedList"/>
    <dgm:cxn modelId="{93DF76CF-9324-2B49-B01D-90A578775483}" type="presParOf" srcId="{B8A4A8BD-D363-8248-B7ED-ED2E8247320E}" destId="{67D146C8-CE5E-7F42-86C7-D6D624D914FC}" srcOrd="0" destOrd="0" presId="urn:microsoft.com/office/officeart/2008/layout/LinedList"/>
    <dgm:cxn modelId="{0A292B13-7B36-BC4F-B01B-5E614050F998}" type="presParOf" srcId="{B8A4A8BD-D363-8248-B7ED-ED2E8247320E}" destId="{408ED2F8-04CF-4047-BDAA-0E5FEB046050}" srcOrd="1" destOrd="0" presId="urn:microsoft.com/office/officeart/2008/layout/LinedList"/>
    <dgm:cxn modelId="{905741FB-1CE0-EB4F-BA2D-455DCDC6D4E4}" type="presParOf" srcId="{408ED2F8-04CF-4047-BDAA-0E5FEB046050}" destId="{0CB6A155-EC44-E646-B42D-9C222846632B}" srcOrd="0" destOrd="0" presId="urn:microsoft.com/office/officeart/2008/layout/LinedList"/>
    <dgm:cxn modelId="{259169DD-ABFA-7049-91C2-12B2BBF4D7F9}" type="presParOf" srcId="{408ED2F8-04CF-4047-BDAA-0E5FEB046050}" destId="{8E13C524-4E1A-244D-B0B8-EF19E2107C47}" srcOrd="1" destOrd="0" presId="urn:microsoft.com/office/officeart/2008/layout/LinedList"/>
    <dgm:cxn modelId="{7A9E3516-4569-FA49-97E6-61B4D58AE7AE}" type="presParOf" srcId="{8E13C524-4E1A-244D-B0B8-EF19E2107C47}" destId="{4AADEB3B-59BB-5D42-B0EE-4772819D3330}" srcOrd="0" destOrd="0" presId="urn:microsoft.com/office/officeart/2008/layout/LinedList"/>
    <dgm:cxn modelId="{B59775F5-8B91-1A48-B4EC-606DADF38254}" type="presParOf" srcId="{8E13C524-4E1A-244D-B0B8-EF19E2107C47}" destId="{5FEEC833-8970-B04F-8C06-701424D4B115}" srcOrd="1" destOrd="0" presId="urn:microsoft.com/office/officeart/2008/layout/LinedList"/>
    <dgm:cxn modelId="{2914D728-F185-CA46-B22D-8678BA854565}" type="presParOf" srcId="{5FEEC833-8970-B04F-8C06-701424D4B115}" destId="{3F4783DA-244B-B743-9EC7-822FD5A51FCB}" srcOrd="0" destOrd="0" presId="urn:microsoft.com/office/officeart/2008/layout/LinedList"/>
    <dgm:cxn modelId="{6BDBB827-4CF7-2D40-90A3-495716506976}" type="presParOf" srcId="{5FEEC833-8970-B04F-8C06-701424D4B115}" destId="{F3A35BCB-6561-B547-957B-09EE8F27F018}" srcOrd="1" destOrd="0" presId="urn:microsoft.com/office/officeart/2008/layout/LinedList"/>
    <dgm:cxn modelId="{03156CEE-9FE9-2F4D-9419-1D06A2D89EF5}" type="presParOf" srcId="{5FEEC833-8970-B04F-8C06-701424D4B115}" destId="{38DAFC4D-69B7-9440-BC43-6135E691F140}" srcOrd="2" destOrd="0" presId="urn:microsoft.com/office/officeart/2008/layout/LinedList"/>
    <dgm:cxn modelId="{0CB824CB-68BF-6F4F-9E58-3DEF11232443}" type="presParOf" srcId="{8E13C524-4E1A-244D-B0B8-EF19E2107C47}" destId="{918ADF38-CFDE-4C46-A0A5-5670FB221F4F}" srcOrd="2" destOrd="0" presId="urn:microsoft.com/office/officeart/2008/layout/LinedList"/>
    <dgm:cxn modelId="{CE151FBC-C3EE-904A-AD07-7446C34F14B7}" type="presParOf" srcId="{8E13C524-4E1A-244D-B0B8-EF19E2107C47}" destId="{AA1758FB-F9C4-A64E-9C10-E173A2F6A687}" srcOrd="3" destOrd="0" presId="urn:microsoft.com/office/officeart/2008/layout/LinedList"/>
    <dgm:cxn modelId="{E80365FD-316F-F240-9231-EA4976FE556A}" type="presParOf" srcId="{8E13C524-4E1A-244D-B0B8-EF19E2107C47}" destId="{D5AFEADA-B52E-9440-A8A9-78C9F94AE669}" srcOrd="4" destOrd="0" presId="urn:microsoft.com/office/officeart/2008/layout/LinedList"/>
    <dgm:cxn modelId="{3ACA8B4B-833B-7A45-A6B8-E4E34A666A4D}" type="presParOf" srcId="{D5AFEADA-B52E-9440-A8A9-78C9F94AE669}" destId="{029860B7-D14D-4B4F-B5DE-6F7997F1F4C9}" srcOrd="0" destOrd="0" presId="urn:microsoft.com/office/officeart/2008/layout/LinedList"/>
    <dgm:cxn modelId="{74A4487F-EDE9-CE45-843B-72FD634A4A74}" type="presParOf" srcId="{D5AFEADA-B52E-9440-A8A9-78C9F94AE669}" destId="{BF641E0C-6195-424F-9AD4-BED05B765B05}" srcOrd="1" destOrd="0" presId="urn:microsoft.com/office/officeart/2008/layout/LinedList"/>
    <dgm:cxn modelId="{265CEF20-17FA-0846-B0E1-7ECF49F2432E}" type="presParOf" srcId="{D5AFEADA-B52E-9440-A8A9-78C9F94AE669}" destId="{8C30A06A-559B-D54E-95AF-B04B1FC58129}" srcOrd="2" destOrd="0" presId="urn:microsoft.com/office/officeart/2008/layout/LinedList"/>
    <dgm:cxn modelId="{EDC368FB-047B-8242-AC78-D71B5E061E43}" type="presParOf" srcId="{8E13C524-4E1A-244D-B0B8-EF19E2107C47}" destId="{5E2905B5-7B1B-6D44-A4AD-162BEF998FD9}" srcOrd="5" destOrd="0" presId="urn:microsoft.com/office/officeart/2008/layout/LinedList"/>
    <dgm:cxn modelId="{C79395C1-EAD0-F14B-B6F2-0EA0FE750609}" type="presParOf" srcId="{8E13C524-4E1A-244D-B0B8-EF19E2107C47}" destId="{A7A38B58-EE52-1040-A969-8F5A86E7F14E}" srcOrd="6" destOrd="0" presId="urn:microsoft.com/office/officeart/2008/layout/LinedList"/>
    <dgm:cxn modelId="{3A9C8E56-D690-0C49-8BDA-89BB832684F6}" type="presParOf" srcId="{8E13C524-4E1A-244D-B0B8-EF19E2107C47}" destId="{C7825EFA-8AAC-814F-A847-82ABF44138D0}" srcOrd="7" destOrd="0" presId="urn:microsoft.com/office/officeart/2008/layout/LinedList"/>
    <dgm:cxn modelId="{513E4C0D-CBC9-AF47-A78A-7D3A0C1BB692}" type="presParOf" srcId="{C7825EFA-8AAC-814F-A847-82ABF44138D0}" destId="{70CCFCE1-0747-9C4D-8919-77AC50EF34BE}" srcOrd="0" destOrd="0" presId="urn:microsoft.com/office/officeart/2008/layout/LinedList"/>
    <dgm:cxn modelId="{733D6E15-3D06-FF4D-9D97-F271A867B413}" type="presParOf" srcId="{C7825EFA-8AAC-814F-A847-82ABF44138D0}" destId="{BA8AA390-40B9-614F-AF7F-64A72C96B2F6}" srcOrd="1" destOrd="0" presId="urn:microsoft.com/office/officeart/2008/layout/LinedList"/>
    <dgm:cxn modelId="{4917E752-19D0-A14D-9EC3-35F268B4B836}" type="presParOf" srcId="{C7825EFA-8AAC-814F-A847-82ABF44138D0}" destId="{A725D55F-28B7-C843-A9C8-DA0A14F3BBC1}" srcOrd="2" destOrd="0" presId="urn:microsoft.com/office/officeart/2008/layout/LinedList"/>
    <dgm:cxn modelId="{572274A0-4C8B-D041-AC96-CCB734EEE273}" type="presParOf" srcId="{8E13C524-4E1A-244D-B0B8-EF19E2107C47}" destId="{5141E7E5-5ED8-2E4F-B074-F25E9A2BEB1E}" srcOrd="8" destOrd="0" presId="urn:microsoft.com/office/officeart/2008/layout/LinedList"/>
    <dgm:cxn modelId="{3AE20346-A48C-6043-8CAB-2C33E8CFBCB5}" type="presParOf" srcId="{8E13C524-4E1A-244D-B0B8-EF19E2107C47}" destId="{A483A8E5-E061-DE4F-9312-1246B236960C}"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2B5F13-6EDD-43F1-9461-3779917905E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4F8ED30-E60D-44FC-A572-E1950D737289}">
      <dgm:prSet custT="1"/>
      <dgm:spPr>
        <a:ln>
          <a:solidFill>
            <a:schemeClr val="accent1"/>
          </a:solidFill>
        </a:ln>
      </dgm:spPr>
      <dgm:t>
        <a:bodyPr/>
        <a:lstStyle/>
        <a:p>
          <a:pPr algn="ctr"/>
          <a:r>
            <a:rPr lang="en-US" sz="2000" dirty="0"/>
            <a:t>“</a:t>
          </a:r>
          <a:r>
            <a:rPr lang="en-US" sz="2000" i="1" dirty="0"/>
            <a:t>What Gets Measured Gets Managed</a:t>
          </a:r>
          <a:r>
            <a:rPr lang="en-US" sz="2000" dirty="0"/>
            <a:t>”</a:t>
          </a:r>
        </a:p>
        <a:p>
          <a:pPr algn="r"/>
          <a:r>
            <a:rPr lang="en-US" sz="1600" i="1" dirty="0"/>
            <a:t>Peter Drucker</a:t>
          </a:r>
          <a:endParaRPr lang="en-US" sz="1600" dirty="0"/>
        </a:p>
      </dgm:t>
    </dgm:pt>
    <dgm:pt modelId="{2F5E4936-FEF4-4A9C-8285-F1065D09F1EC}" type="parTrans" cxnId="{CD625FDC-2F14-4F5A-B100-FC18DFF62436}">
      <dgm:prSet/>
      <dgm:spPr/>
      <dgm:t>
        <a:bodyPr/>
        <a:lstStyle/>
        <a:p>
          <a:endParaRPr lang="en-US"/>
        </a:p>
      </dgm:t>
    </dgm:pt>
    <dgm:pt modelId="{A951A50E-F04A-40C1-B0B0-838EC30603F8}" type="sibTrans" cxnId="{CD625FDC-2F14-4F5A-B100-FC18DFF62436}">
      <dgm:prSet/>
      <dgm:spPr/>
      <dgm:t>
        <a:bodyPr/>
        <a:lstStyle/>
        <a:p>
          <a:endParaRPr lang="en-US"/>
        </a:p>
      </dgm:t>
    </dgm:pt>
    <dgm:pt modelId="{501FDAAD-DBD5-43C5-A777-7F81EB431FD0}">
      <dgm:prSet/>
      <dgm:spPr/>
      <dgm:t>
        <a:bodyPr/>
        <a:lstStyle/>
        <a:p>
          <a:r>
            <a:rPr lang="en-US" dirty="0"/>
            <a:t>Process and Outcome Measures</a:t>
          </a:r>
        </a:p>
      </dgm:t>
    </dgm:pt>
    <dgm:pt modelId="{D1F49127-D90A-4196-9ADE-D3ED2A8C395B}" type="parTrans" cxnId="{EEE12502-26E2-466F-9883-F64CEA08992B}">
      <dgm:prSet/>
      <dgm:spPr/>
      <dgm:t>
        <a:bodyPr/>
        <a:lstStyle/>
        <a:p>
          <a:endParaRPr lang="en-US"/>
        </a:p>
      </dgm:t>
    </dgm:pt>
    <dgm:pt modelId="{2500898E-99C4-49D6-B43E-5FACE140058D}" type="sibTrans" cxnId="{EEE12502-26E2-466F-9883-F64CEA08992B}">
      <dgm:prSet/>
      <dgm:spPr/>
      <dgm:t>
        <a:bodyPr/>
        <a:lstStyle/>
        <a:p>
          <a:endParaRPr lang="en-US"/>
        </a:p>
      </dgm:t>
    </dgm:pt>
    <dgm:pt modelId="{7BB25D0E-EAF6-4073-ADF1-50B76002DB12}">
      <dgm:prSet/>
      <dgm:spPr/>
      <dgm:t>
        <a:bodyPr/>
        <a:lstStyle/>
        <a:p>
          <a:r>
            <a:rPr lang="en-US" dirty="0"/>
            <a:t>Every Action Needs a Measure</a:t>
          </a:r>
        </a:p>
      </dgm:t>
    </dgm:pt>
    <dgm:pt modelId="{4FC7100F-50DA-4D2C-9956-5702E5A38245}" type="parTrans" cxnId="{00F575AD-FF1F-4DEF-969A-3ACB270A574E}">
      <dgm:prSet/>
      <dgm:spPr/>
      <dgm:t>
        <a:bodyPr/>
        <a:lstStyle/>
        <a:p>
          <a:endParaRPr lang="en-US"/>
        </a:p>
      </dgm:t>
    </dgm:pt>
    <dgm:pt modelId="{92BE3E49-65A2-44E0-8F9D-6752A1F9618F}" type="sibTrans" cxnId="{00F575AD-FF1F-4DEF-969A-3ACB270A574E}">
      <dgm:prSet/>
      <dgm:spPr/>
      <dgm:t>
        <a:bodyPr/>
        <a:lstStyle/>
        <a:p>
          <a:endParaRPr lang="en-US"/>
        </a:p>
      </dgm:t>
    </dgm:pt>
    <dgm:pt modelId="{76D0879E-DE07-46C7-8319-03FC5BE3B171}">
      <dgm:prSet/>
      <dgm:spPr/>
      <dgm:t>
        <a:bodyPr/>
        <a:lstStyle/>
        <a:p>
          <a:r>
            <a:rPr lang="en-US" dirty="0"/>
            <a:t>Understand </a:t>
          </a:r>
          <a:r>
            <a:rPr lang="en-US" i="1" dirty="0"/>
            <a:t>What</a:t>
          </a:r>
          <a:r>
            <a:rPr lang="en-US" dirty="0"/>
            <a:t>, by </a:t>
          </a:r>
          <a:r>
            <a:rPr lang="en-US" i="1" dirty="0"/>
            <a:t>Whom</a:t>
          </a:r>
          <a:r>
            <a:rPr lang="en-US" dirty="0"/>
            <a:t>, and </a:t>
          </a:r>
          <a:r>
            <a:rPr lang="en-US" i="1" dirty="0"/>
            <a:t>When</a:t>
          </a:r>
          <a:r>
            <a:rPr lang="en-US" dirty="0"/>
            <a:t> Measures will be Done</a:t>
          </a:r>
        </a:p>
      </dgm:t>
    </dgm:pt>
    <dgm:pt modelId="{85A1009B-6AB3-47CC-BC5E-C5F59950FC28}" type="parTrans" cxnId="{1F59779C-E71A-4A1D-9753-8CB3DAB25521}">
      <dgm:prSet/>
      <dgm:spPr/>
      <dgm:t>
        <a:bodyPr/>
        <a:lstStyle/>
        <a:p>
          <a:endParaRPr lang="en-US"/>
        </a:p>
      </dgm:t>
    </dgm:pt>
    <dgm:pt modelId="{178013C4-1469-4089-B9D2-F670064802C3}" type="sibTrans" cxnId="{1F59779C-E71A-4A1D-9753-8CB3DAB25521}">
      <dgm:prSet/>
      <dgm:spPr/>
      <dgm:t>
        <a:bodyPr/>
        <a:lstStyle/>
        <a:p>
          <a:endParaRPr lang="en-US"/>
        </a:p>
      </dgm:t>
    </dgm:pt>
    <dgm:pt modelId="{269AADBC-0183-994D-BD7B-FD67FEB7E40A}" type="pres">
      <dgm:prSet presAssocID="{9A2B5F13-6EDD-43F1-9461-3779917905EF}" presName="hierChild1" presStyleCnt="0">
        <dgm:presLayoutVars>
          <dgm:chPref val="1"/>
          <dgm:dir/>
          <dgm:animOne val="branch"/>
          <dgm:animLvl val="lvl"/>
          <dgm:resizeHandles/>
        </dgm:presLayoutVars>
      </dgm:prSet>
      <dgm:spPr/>
    </dgm:pt>
    <dgm:pt modelId="{6548FD6C-0FEA-C849-AC2A-0BFECEB64ADD}" type="pres">
      <dgm:prSet presAssocID="{E4F8ED30-E60D-44FC-A572-E1950D737289}" presName="hierRoot1" presStyleCnt="0"/>
      <dgm:spPr/>
    </dgm:pt>
    <dgm:pt modelId="{0D3677CE-34D0-114F-8A38-0DC89468FBAB}" type="pres">
      <dgm:prSet presAssocID="{E4F8ED30-E60D-44FC-A572-E1950D737289}" presName="composite" presStyleCnt="0"/>
      <dgm:spPr/>
    </dgm:pt>
    <dgm:pt modelId="{495E9CA4-37CA-CC49-A348-E35CD0796FF6}" type="pres">
      <dgm:prSet presAssocID="{E4F8ED30-E60D-44FC-A572-E1950D737289}" presName="background" presStyleLbl="node0" presStyleIdx="0" presStyleCnt="4"/>
      <dgm:spPr>
        <a:solidFill>
          <a:schemeClr val="tx2"/>
        </a:solidFill>
      </dgm:spPr>
    </dgm:pt>
    <dgm:pt modelId="{004B5802-0556-404C-B22B-FADF14588D51}" type="pres">
      <dgm:prSet presAssocID="{E4F8ED30-E60D-44FC-A572-E1950D737289}" presName="text" presStyleLbl="fgAcc0" presStyleIdx="0" presStyleCnt="4">
        <dgm:presLayoutVars>
          <dgm:chPref val="3"/>
        </dgm:presLayoutVars>
      </dgm:prSet>
      <dgm:spPr/>
    </dgm:pt>
    <dgm:pt modelId="{6027DDD2-A7A0-9C41-974C-6EDAD9045BA8}" type="pres">
      <dgm:prSet presAssocID="{E4F8ED30-E60D-44FC-A572-E1950D737289}" presName="hierChild2" presStyleCnt="0"/>
      <dgm:spPr/>
    </dgm:pt>
    <dgm:pt modelId="{6E0703EE-B263-F442-80E8-BEA8E9442FEF}" type="pres">
      <dgm:prSet presAssocID="{501FDAAD-DBD5-43C5-A777-7F81EB431FD0}" presName="hierRoot1" presStyleCnt="0"/>
      <dgm:spPr/>
    </dgm:pt>
    <dgm:pt modelId="{E902885F-F46B-D247-BFCF-E12C17CB4EF2}" type="pres">
      <dgm:prSet presAssocID="{501FDAAD-DBD5-43C5-A777-7F81EB431FD0}" presName="composite" presStyleCnt="0"/>
      <dgm:spPr/>
    </dgm:pt>
    <dgm:pt modelId="{1B4F3251-7DB2-9D48-B726-F5158375D033}" type="pres">
      <dgm:prSet presAssocID="{501FDAAD-DBD5-43C5-A777-7F81EB431FD0}" presName="background" presStyleLbl="node0" presStyleIdx="1" presStyleCnt="4"/>
      <dgm:spPr>
        <a:solidFill>
          <a:schemeClr val="tx2"/>
        </a:solidFill>
      </dgm:spPr>
    </dgm:pt>
    <dgm:pt modelId="{BF107B98-4756-8A47-920D-D45006CE3EDE}" type="pres">
      <dgm:prSet presAssocID="{501FDAAD-DBD5-43C5-A777-7F81EB431FD0}" presName="text" presStyleLbl="fgAcc0" presStyleIdx="1" presStyleCnt="4">
        <dgm:presLayoutVars>
          <dgm:chPref val="3"/>
        </dgm:presLayoutVars>
      </dgm:prSet>
      <dgm:spPr/>
    </dgm:pt>
    <dgm:pt modelId="{CF0BB7AA-75D8-664F-A174-2D54E8878202}" type="pres">
      <dgm:prSet presAssocID="{501FDAAD-DBD5-43C5-A777-7F81EB431FD0}" presName="hierChild2" presStyleCnt="0"/>
      <dgm:spPr/>
    </dgm:pt>
    <dgm:pt modelId="{C0243E4C-BB26-4241-8988-C2939D410226}" type="pres">
      <dgm:prSet presAssocID="{7BB25D0E-EAF6-4073-ADF1-50B76002DB12}" presName="hierRoot1" presStyleCnt="0"/>
      <dgm:spPr/>
    </dgm:pt>
    <dgm:pt modelId="{EA34C089-9AF8-A245-BEF0-612E4523819E}" type="pres">
      <dgm:prSet presAssocID="{7BB25D0E-EAF6-4073-ADF1-50B76002DB12}" presName="composite" presStyleCnt="0"/>
      <dgm:spPr/>
    </dgm:pt>
    <dgm:pt modelId="{7676DA49-7A14-8E44-B5B2-5E55A6BE12D3}" type="pres">
      <dgm:prSet presAssocID="{7BB25D0E-EAF6-4073-ADF1-50B76002DB12}" presName="background" presStyleLbl="node0" presStyleIdx="2" presStyleCnt="4"/>
      <dgm:spPr>
        <a:solidFill>
          <a:schemeClr val="tx2"/>
        </a:solidFill>
      </dgm:spPr>
    </dgm:pt>
    <dgm:pt modelId="{ACBC59DD-D1AE-9E4B-9DB1-A716636D82F2}" type="pres">
      <dgm:prSet presAssocID="{7BB25D0E-EAF6-4073-ADF1-50B76002DB12}" presName="text" presStyleLbl="fgAcc0" presStyleIdx="2" presStyleCnt="4">
        <dgm:presLayoutVars>
          <dgm:chPref val="3"/>
        </dgm:presLayoutVars>
      </dgm:prSet>
      <dgm:spPr/>
    </dgm:pt>
    <dgm:pt modelId="{14328FC4-95F6-B54D-A7FD-71EE73D4BF75}" type="pres">
      <dgm:prSet presAssocID="{7BB25D0E-EAF6-4073-ADF1-50B76002DB12}" presName="hierChild2" presStyleCnt="0"/>
      <dgm:spPr/>
    </dgm:pt>
    <dgm:pt modelId="{8C84D52D-749A-394F-BB68-E07B706FDD5E}" type="pres">
      <dgm:prSet presAssocID="{76D0879E-DE07-46C7-8319-03FC5BE3B171}" presName="hierRoot1" presStyleCnt="0"/>
      <dgm:spPr/>
    </dgm:pt>
    <dgm:pt modelId="{D5E8D4EF-C856-3149-A24F-46F263F6DEFF}" type="pres">
      <dgm:prSet presAssocID="{76D0879E-DE07-46C7-8319-03FC5BE3B171}" presName="composite" presStyleCnt="0"/>
      <dgm:spPr/>
    </dgm:pt>
    <dgm:pt modelId="{E92FEBB2-A82F-4842-B84A-84159DCEB9A2}" type="pres">
      <dgm:prSet presAssocID="{76D0879E-DE07-46C7-8319-03FC5BE3B171}" presName="background" presStyleLbl="node0" presStyleIdx="3" presStyleCnt="4"/>
      <dgm:spPr>
        <a:solidFill>
          <a:schemeClr val="tx2"/>
        </a:solidFill>
      </dgm:spPr>
    </dgm:pt>
    <dgm:pt modelId="{FE5FAA2D-4C06-8D40-B330-F431186C5234}" type="pres">
      <dgm:prSet presAssocID="{76D0879E-DE07-46C7-8319-03FC5BE3B171}" presName="text" presStyleLbl="fgAcc0" presStyleIdx="3" presStyleCnt="4">
        <dgm:presLayoutVars>
          <dgm:chPref val="3"/>
        </dgm:presLayoutVars>
      </dgm:prSet>
      <dgm:spPr/>
    </dgm:pt>
    <dgm:pt modelId="{94A884CF-081D-D943-AFFE-96B5B38AA6E7}" type="pres">
      <dgm:prSet presAssocID="{76D0879E-DE07-46C7-8319-03FC5BE3B171}" presName="hierChild2" presStyleCnt="0"/>
      <dgm:spPr/>
    </dgm:pt>
  </dgm:ptLst>
  <dgm:cxnLst>
    <dgm:cxn modelId="{EEE12502-26E2-466F-9883-F64CEA08992B}" srcId="{9A2B5F13-6EDD-43F1-9461-3779917905EF}" destId="{501FDAAD-DBD5-43C5-A777-7F81EB431FD0}" srcOrd="1" destOrd="0" parTransId="{D1F49127-D90A-4196-9ADE-D3ED2A8C395B}" sibTransId="{2500898E-99C4-49D6-B43E-5FACE140058D}"/>
    <dgm:cxn modelId="{CF737F0F-E0CE-A44A-AFF2-99CE8DF02B29}" type="presOf" srcId="{501FDAAD-DBD5-43C5-A777-7F81EB431FD0}" destId="{BF107B98-4756-8A47-920D-D45006CE3EDE}" srcOrd="0" destOrd="0" presId="urn:microsoft.com/office/officeart/2005/8/layout/hierarchy1"/>
    <dgm:cxn modelId="{2A4E0044-D600-464D-A16A-2432460B943A}" type="presOf" srcId="{E4F8ED30-E60D-44FC-A572-E1950D737289}" destId="{004B5802-0556-404C-B22B-FADF14588D51}" srcOrd="0" destOrd="0" presId="urn:microsoft.com/office/officeart/2005/8/layout/hierarchy1"/>
    <dgm:cxn modelId="{1F59779C-E71A-4A1D-9753-8CB3DAB25521}" srcId="{9A2B5F13-6EDD-43F1-9461-3779917905EF}" destId="{76D0879E-DE07-46C7-8319-03FC5BE3B171}" srcOrd="3" destOrd="0" parTransId="{85A1009B-6AB3-47CC-BC5E-C5F59950FC28}" sibTransId="{178013C4-1469-4089-B9D2-F670064802C3}"/>
    <dgm:cxn modelId="{9D539A9C-7257-7544-AC95-9EE0D6937DE6}" type="presOf" srcId="{7BB25D0E-EAF6-4073-ADF1-50B76002DB12}" destId="{ACBC59DD-D1AE-9E4B-9DB1-A716636D82F2}" srcOrd="0" destOrd="0" presId="urn:microsoft.com/office/officeart/2005/8/layout/hierarchy1"/>
    <dgm:cxn modelId="{4472EFA4-42FB-9645-85B4-4DCFBBB11FC5}" type="presOf" srcId="{9A2B5F13-6EDD-43F1-9461-3779917905EF}" destId="{269AADBC-0183-994D-BD7B-FD67FEB7E40A}" srcOrd="0" destOrd="0" presId="urn:microsoft.com/office/officeart/2005/8/layout/hierarchy1"/>
    <dgm:cxn modelId="{00F575AD-FF1F-4DEF-969A-3ACB270A574E}" srcId="{9A2B5F13-6EDD-43F1-9461-3779917905EF}" destId="{7BB25D0E-EAF6-4073-ADF1-50B76002DB12}" srcOrd="2" destOrd="0" parTransId="{4FC7100F-50DA-4D2C-9956-5702E5A38245}" sibTransId="{92BE3E49-65A2-44E0-8F9D-6752A1F9618F}"/>
    <dgm:cxn modelId="{0B1446AF-1360-D648-B2A1-B35FFFDB03A0}" type="presOf" srcId="{76D0879E-DE07-46C7-8319-03FC5BE3B171}" destId="{FE5FAA2D-4C06-8D40-B330-F431186C5234}" srcOrd="0" destOrd="0" presId="urn:microsoft.com/office/officeart/2005/8/layout/hierarchy1"/>
    <dgm:cxn modelId="{CD625FDC-2F14-4F5A-B100-FC18DFF62436}" srcId="{9A2B5F13-6EDD-43F1-9461-3779917905EF}" destId="{E4F8ED30-E60D-44FC-A572-E1950D737289}" srcOrd="0" destOrd="0" parTransId="{2F5E4936-FEF4-4A9C-8285-F1065D09F1EC}" sibTransId="{A951A50E-F04A-40C1-B0B0-838EC30603F8}"/>
    <dgm:cxn modelId="{41A57F1A-9F89-0D4E-B0E1-4DD626598544}" type="presParOf" srcId="{269AADBC-0183-994D-BD7B-FD67FEB7E40A}" destId="{6548FD6C-0FEA-C849-AC2A-0BFECEB64ADD}" srcOrd="0" destOrd="0" presId="urn:microsoft.com/office/officeart/2005/8/layout/hierarchy1"/>
    <dgm:cxn modelId="{F4B5B932-92C0-4844-8107-58F537A034EB}" type="presParOf" srcId="{6548FD6C-0FEA-C849-AC2A-0BFECEB64ADD}" destId="{0D3677CE-34D0-114F-8A38-0DC89468FBAB}" srcOrd="0" destOrd="0" presId="urn:microsoft.com/office/officeart/2005/8/layout/hierarchy1"/>
    <dgm:cxn modelId="{8E37444C-AD31-5846-B601-383A3F4F265A}" type="presParOf" srcId="{0D3677CE-34D0-114F-8A38-0DC89468FBAB}" destId="{495E9CA4-37CA-CC49-A348-E35CD0796FF6}" srcOrd="0" destOrd="0" presId="urn:microsoft.com/office/officeart/2005/8/layout/hierarchy1"/>
    <dgm:cxn modelId="{833E0A53-CB80-E243-A78A-5786D60E4C24}" type="presParOf" srcId="{0D3677CE-34D0-114F-8A38-0DC89468FBAB}" destId="{004B5802-0556-404C-B22B-FADF14588D51}" srcOrd="1" destOrd="0" presId="urn:microsoft.com/office/officeart/2005/8/layout/hierarchy1"/>
    <dgm:cxn modelId="{0AC5F6F3-6401-3746-931F-FD801FCDAACD}" type="presParOf" srcId="{6548FD6C-0FEA-C849-AC2A-0BFECEB64ADD}" destId="{6027DDD2-A7A0-9C41-974C-6EDAD9045BA8}" srcOrd="1" destOrd="0" presId="urn:microsoft.com/office/officeart/2005/8/layout/hierarchy1"/>
    <dgm:cxn modelId="{7F8A9998-1061-B942-823C-E798ED801451}" type="presParOf" srcId="{269AADBC-0183-994D-BD7B-FD67FEB7E40A}" destId="{6E0703EE-B263-F442-80E8-BEA8E9442FEF}" srcOrd="1" destOrd="0" presId="urn:microsoft.com/office/officeart/2005/8/layout/hierarchy1"/>
    <dgm:cxn modelId="{0386F8E5-CC13-CA46-A20E-A31A1C65278E}" type="presParOf" srcId="{6E0703EE-B263-F442-80E8-BEA8E9442FEF}" destId="{E902885F-F46B-D247-BFCF-E12C17CB4EF2}" srcOrd="0" destOrd="0" presId="urn:microsoft.com/office/officeart/2005/8/layout/hierarchy1"/>
    <dgm:cxn modelId="{093B9C46-87EC-D147-A4BC-F87F14658C6F}" type="presParOf" srcId="{E902885F-F46B-D247-BFCF-E12C17CB4EF2}" destId="{1B4F3251-7DB2-9D48-B726-F5158375D033}" srcOrd="0" destOrd="0" presId="urn:microsoft.com/office/officeart/2005/8/layout/hierarchy1"/>
    <dgm:cxn modelId="{8197E59D-F304-FA42-9AB5-1435E8629C99}" type="presParOf" srcId="{E902885F-F46B-D247-BFCF-E12C17CB4EF2}" destId="{BF107B98-4756-8A47-920D-D45006CE3EDE}" srcOrd="1" destOrd="0" presId="urn:microsoft.com/office/officeart/2005/8/layout/hierarchy1"/>
    <dgm:cxn modelId="{107148C9-008C-974A-A3AF-820F631A5707}" type="presParOf" srcId="{6E0703EE-B263-F442-80E8-BEA8E9442FEF}" destId="{CF0BB7AA-75D8-664F-A174-2D54E8878202}" srcOrd="1" destOrd="0" presId="urn:microsoft.com/office/officeart/2005/8/layout/hierarchy1"/>
    <dgm:cxn modelId="{3009CC50-8520-A547-8F6A-0D57083AADCB}" type="presParOf" srcId="{269AADBC-0183-994D-BD7B-FD67FEB7E40A}" destId="{C0243E4C-BB26-4241-8988-C2939D410226}" srcOrd="2" destOrd="0" presId="urn:microsoft.com/office/officeart/2005/8/layout/hierarchy1"/>
    <dgm:cxn modelId="{2D4AC357-3EF4-E94C-8702-E89F527C50AA}" type="presParOf" srcId="{C0243E4C-BB26-4241-8988-C2939D410226}" destId="{EA34C089-9AF8-A245-BEF0-612E4523819E}" srcOrd="0" destOrd="0" presId="urn:microsoft.com/office/officeart/2005/8/layout/hierarchy1"/>
    <dgm:cxn modelId="{440D5B0E-7BF7-7947-B16A-6A3B23ECE9DC}" type="presParOf" srcId="{EA34C089-9AF8-A245-BEF0-612E4523819E}" destId="{7676DA49-7A14-8E44-B5B2-5E55A6BE12D3}" srcOrd="0" destOrd="0" presId="urn:microsoft.com/office/officeart/2005/8/layout/hierarchy1"/>
    <dgm:cxn modelId="{8CDD4B4E-1B71-514B-A17A-D3016C033305}" type="presParOf" srcId="{EA34C089-9AF8-A245-BEF0-612E4523819E}" destId="{ACBC59DD-D1AE-9E4B-9DB1-A716636D82F2}" srcOrd="1" destOrd="0" presId="urn:microsoft.com/office/officeart/2005/8/layout/hierarchy1"/>
    <dgm:cxn modelId="{40F5D729-537F-A449-963A-846275DC6CB4}" type="presParOf" srcId="{C0243E4C-BB26-4241-8988-C2939D410226}" destId="{14328FC4-95F6-B54D-A7FD-71EE73D4BF75}" srcOrd="1" destOrd="0" presId="urn:microsoft.com/office/officeart/2005/8/layout/hierarchy1"/>
    <dgm:cxn modelId="{DD8E8A2F-5E8B-834B-B6A5-AAAE244A14E2}" type="presParOf" srcId="{269AADBC-0183-994D-BD7B-FD67FEB7E40A}" destId="{8C84D52D-749A-394F-BB68-E07B706FDD5E}" srcOrd="3" destOrd="0" presId="urn:microsoft.com/office/officeart/2005/8/layout/hierarchy1"/>
    <dgm:cxn modelId="{009EF93F-87F7-984E-B4AF-C807D505F03C}" type="presParOf" srcId="{8C84D52D-749A-394F-BB68-E07B706FDD5E}" destId="{D5E8D4EF-C856-3149-A24F-46F263F6DEFF}" srcOrd="0" destOrd="0" presId="urn:microsoft.com/office/officeart/2005/8/layout/hierarchy1"/>
    <dgm:cxn modelId="{0C2C3AF5-E51F-204B-B07E-88EE8CFB27D9}" type="presParOf" srcId="{D5E8D4EF-C856-3149-A24F-46F263F6DEFF}" destId="{E92FEBB2-A82F-4842-B84A-84159DCEB9A2}" srcOrd="0" destOrd="0" presId="urn:microsoft.com/office/officeart/2005/8/layout/hierarchy1"/>
    <dgm:cxn modelId="{2C3AEB80-376E-B948-A157-45F77C98A7AE}" type="presParOf" srcId="{D5E8D4EF-C856-3149-A24F-46F263F6DEFF}" destId="{FE5FAA2D-4C06-8D40-B330-F431186C5234}" srcOrd="1" destOrd="0" presId="urn:microsoft.com/office/officeart/2005/8/layout/hierarchy1"/>
    <dgm:cxn modelId="{48AB7629-BCD3-D142-A626-EA39567B01D4}" type="presParOf" srcId="{8C84D52D-749A-394F-BB68-E07B706FDD5E}" destId="{94A884CF-081D-D943-AFFE-96B5B38AA6E7}" srcOrd="1" destOrd="0" presId="urn:microsoft.com/office/officeart/2005/8/layout/hierarchy1"/>
  </dgm:cxnLst>
  <dgm:bg/>
  <dgm:whole>
    <a:ln>
      <a:solidFill>
        <a:schemeClr val="accent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094DD0-BEE5-44C4-BE19-D8C46711134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84FD4C0-3506-49B5-9E29-E5AF148B666B}">
      <dgm:prSet/>
      <dgm:spPr/>
      <dgm:t>
        <a:bodyPr/>
        <a:lstStyle/>
        <a:p>
          <a:r>
            <a:rPr lang="en-US" dirty="0"/>
            <a:t>Process measures improve quality by helping to reduce the amount of variability in care delivery. </a:t>
          </a:r>
        </a:p>
      </dgm:t>
    </dgm:pt>
    <dgm:pt modelId="{EB060C66-176D-4E43-BED7-6673B021197A}" type="parTrans" cxnId="{F8BB0A3C-F4E2-493D-ABD6-FC80944F5947}">
      <dgm:prSet/>
      <dgm:spPr/>
      <dgm:t>
        <a:bodyPr/>
        <a:lstStyle/>
        <a:p>
          <a:endParaRPr lang="en-US"/>
        </a:p>
      </dgm:t>
    </dgm:pt>
    <dgm:pt modelId="{DFEAA7AC-52EC-4D78-B90C-A6DBAE470AA7}" type="sibTrans" cxnId="{F8BB0A3C-F4E2-493D-ABD6-FC80944F5947}">
      <dgm:prSet/>
      <dgm:spPr/>
      <dgm:t>
        <a:bodyPr/>
        <a:lstStyle/>
        <a:p>
          <a:endParaRPr lang="en-US"/>
        </a:p>
      </dgm:t>
    </dgm:pt>
    <dgm:pt modelId="{9CC172D8-17DF-4748-85EE-A5F8DDD46C3F}">
      <dgm:prSet custT="1"/>
      <dgm:spPr/>
      <dgm:t>
        <a:bodyPr/>
        <a:lstStyle/>
        <a:p>
          <a:pPr algn="l"/>
          <a:r>
            <a:rPr lang="en-US" sz="2500" dirty="0"/>
            <a:t>Measure the specific steps in a process </a:t>
          </a:r>
        </a:p>
        <a:p>
          <a:pPr algn="l"/>
          <a:r>
            <a:rPr lang="en-US" sz="2400" i="1" dirty="0"/>
            <a:t>90% of nurses will do intentional rounding 4 weeks after receiving training.</a:t>
          </a:r>
        </a:p>
      </dgm:t>
    </dgm:pt>
    <dgm:pt modelId="{E4DA74F6-CACB-4EB7-86E7-07D65E900A10}" type="parTrans" cxnId="{8C3DBAC1-B0F3-41B0-A276-6665293F125E}">
      <dgm:prSet/>
      <dgm:spPr/>
      <dgm:t>
        <a:bodyPr/>
        <a:lstStyle/>
        <a:p>
          <a:endParaRPr lang="en-US"/>
        </a:p>
      </dgm:t>
    </dgm:pt>
    <dgm:pt modelId="{0601E56B-B95D-4388-B26D-9643CC5895EA}" type="sibTrans" cxnId="{8C3DBAC1-B0F3-41B0-A276-6665293F125E}">
      <dgm:prSet/>
      <dgm:spPr/>
      <dgm:t>
        <a:bodyPr/>
        <a:lstStyle/>
        <a:p>
          <a:endParaRPr lang="en-US"/>
        </a:p>
      </dgm:t>
    </dgm:pt>
    <dgm:pt modelId="{3CC38309-AC89-4702-AEF9-3ADCED22DD8F}">
      <dgm:prSet custT="1"/>
      <dgm:spPr/>
      <dgm:t>
        <a:bodyPr/>
        <a:lstStyle/>
        <a:p>
          <a:r>
            <a:rPr lang="en-US" sz="2500" dirty="0"/>
            <a:t>If the process is not followed properly, the desired outcomes may not be achieved</a:t>
          </a:r>
          <a:endParaRPr lang="en-US" sz="1400" dirty="0"/>
        </a:p>
      </dgm:t>
    </dgm:pt>
    <dgm:pt modelId="{08FFD1A8-F080-4B78-AAF5-CE98BC6AF42A}" type="parTrans" cxnId="{83FD395E-5EF9-497B-BB73-AD86A1DFA9A5}">
      <dgm:prSet/>
      <dgm:spPr/>
      <dgm:t>
        <a:bodyPr/>
        <a:lstStyle/>
        <a:p>
          <a:endParaRPr lang="en-US"/>
        </a:p>
      </dgm:t>
    </dgm:pt>
    <dgm:pt modelId="{947AF7FA-1971-4CC7-A8AF-41C50456B470}" type="sibTrans" cxnId="{83FD395E-5EF9-497B-BB73-AD86A1DFA9A5}">
      <dgm:prSet/>
      <dgm:spPr/>
      <dgm:t>
        <a:bodyPr/>
        <a:lstStyle/>
        <a:p>
          <a:endParaRPr lang="en-US"/>
        </a:p>
      </dgm:t>
    </dgm:pt>
    <dgm:pt modelId="{A16A46BA-4A63-484F-B471-5A4E9E0F5A16}" type="pres">
      <dgm:prSet presAssocID="{36094DD0-BEE5-44C4-BE19-D8C46711134E}" presName="root" presStyleCnt="0">
        <dgm:presLayoutVars>
          <dgm:dir/>
          <dgm:resizeHandles val="exact"/>
        </dgm:presLayoutVars>
      </dgm:prSet>
      <dgm:spPr/>
    </dgm:pt>
    <dgm:pt modelId="{5B34F6C3-923E-43DE-8257-11758AFE52F9}" type="pres">
      <dgm:prSet presAssocID="{384FD4C0-3506-49B5-9E29-E5AF148B666B}" presName="compNode" presStyleCnt="0"/>
      <dgm:spPr/>
    </dgm:pt>
    <dgm:pt modelId="{FBD232BC-7945-491F-9EAE-7B67F0E4D9F8}" type="pres">
      <dgm:prSet presAssocID="{384FD4C0-3506-49B5-9E29-E5AF148B666B}" presName="bgRect" presStyleLbl="bgShp" presStyleIdx="0" presStyleCnt="3"/>
      <dgm:spPr/>
    </dgm:pt>
    <dgm:pt modelId="{D684F1B2-5F0A-4822-A057-D99C73C0A145}" type="pres">
      <dgm:prSet presAssocID="{384FD4C0-3506-49B5-9E29-E5AF148B666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66976A13-24F6-4CDE-AFC9-05D39133FBC5}" type="pres">
      <dgm:prSet presAssocID="{384FD4C0-3506-49B5-9E29-E5AF148B666B}" presName="spaceRect" presStyleCnt="0"/>
      <dgm:spPr/>
    </dgm:pt>
    <dgm:pt modelId="{5CFB4E98-22A9-4465-98DD-D0A2716567C6}" type="pres">
      <dgm:prSet presAssocID="{384FD4C0-3506-49B5-9E29-E5AF148B666B}" presName="parTx" presStyleLbl="revTx" presStyleIdx="0" presStyleCnt="3">
        <dgm:presLayoutVars>
          <dgm:chMax val="0"/>
          <dgm:chPref val="0"/>
        </dgm:presLayoutVars>
      </dgm:prSet>
      <dgm:spPr/>
    </dgm:pt>
    <dgm:pt modelId="{29D7079B-E2C5-4951-8AB9-37EE4D4F803B}" type="pres">
      <dgm:prSet presAssocID="{DFEAA7AC-52EC-4D78-B90C-A6DBAE470AA7}" presName="sibTrans" presStyleCnt="0"/>
      <dgm:spPr/>
    </dgm:pt>
    <dgm:pt modelId="{A3A7432E-7A24-4123-B83F-371AC30E33AB}" type="pres">
      <dgm:prSet presAssocID="{9CC172D8-17DF-4748-85EE-A5F8DDD46C3F}" presName="compNode" presStyleCnt="0"/>
      <dgm:spPr/>
    </dgm:pt>
    <dgm:pt modelId="{32A02FAF-6321-494C-ABD4-8182596A3B6C}" type="pres">
      <dgm:prSet presAssocID="{9CC172D8-17DF-4748-85EE-A5F8DDD46C3F}" presName="bgRect" presStyleLbl="bgShp" presStyleIdx="1" presStyleCnt="3"/>
      <dgm:spPr/>
    </dgm:pt>
    <dgm:pt modelId="{253C16CE-1AC2-4233-811D-43C987D5FEEA}" type="pres">
      <dgm:prSet presAssocID="{9CC172D8-17DF-4748-85EE-A5F8DDD46C3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orkflow"/>
        </a:ext>
      </dgm:extLst>
    </dgm:pt>
    <dgm:pt modelId="{CBB252FC-4153-4227-8175-F8D78966C9ED}" type="pres">
      <dgm:prSet presAssocID="{9CC172D8-17DF-4748-85EE-A5F8DDD46C3F}" presName="spaceRect" presStyleCnt="0"/>
      <dgm:spPr/>
    </dgm:pt>
    <dgm:pt modelId="{64AF6659-5CB2-483C-9811-64B407484A63}" type="pres">
      <dgm:prSet presAssocID="{9CC172D8-17DF-4748-85EE-A5F8DDD46C3F}" presName="parTx" presStyleLbl="revTx" presStyleIdx="1" presStyleCnt="3">
        <dgm:presLayoutVars>
          <dgm:chMax val="0"/>
          <dgm:chPref val="0"/>
        </dgm:presLayoutVars>
      </dgm:prSet>
      <dgm:spPr/>
    </dgm:pt>
    <dgm:pt modelId="{9F715587-1C23-4A32-AEBA-3FE5BB27A555}" type="pres">
      <dgm:prSet presAssocID="{0601E56B-B95D-4388-B26D-9643CC5895EA}" presName="sibTrans" presStyleCnt="0"/>
      <dgm:spPr/>
    </dgm:pt>
    <dgm:pt modelId="{4E67C288-10AA-49FF-8D70-BE8D92013229}" type="pres">
      <dgm:prSet presAssocID="{3CC38309-AC89-4702-AEF9-3ADCED22DD8F}" presName="compNode" presStyleCnt="0"/>
      <dgm:spPr/>
    </dgm:pt>
    <dgm:pt modelId="{CA0FDABE-0129-4FF0-887A-3DB3EAFC63F5}" type="pres">
      <dgm:prSet presAssocID="{3CC38309-AC89-4702-AEF9-3ADCED22DD8F}" presName="bgRect" presStyleLbl="bgShp" presStyleIdx="2" presStyleCnt="3"/>
      <dgm:spPr/>
    </dgm:pt>
    <dgm:pt modelId="{DC9FFAC7-B639-4C10-9E68-6CD86DDDEBE9}" type="pres">
      <dgm:prSet presAssocID="{3CC38309-AC89-4702-AEF9-3ADCED22DD8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Roll"/>
        </a:ext>
      </dgm:extLst>
    </dgm:pt>
    <dgm:pt modelId="{08C8C71C-59DB-437F-BE74-25D08B730148}" type="pres">
      <dgm:prSet presAssocID="{3CC38309-AC89-4702-AEF9-3ADCED22DD8F}" presName="spaceRect" presStyleCnt="0"/>
      <dgm:spPr/>
    </dgm:pt>
    <dgm:pt modelId="{F5DFA9B2-796E-487E-BF5C-128130410D50}" type="pres">
      <dgm:prSet presAssocID="{3CC38309-AC89-4702-AEF9-3ADCED22DD8F}" presName="parTx" presStyleLbl="revTx" presStyleIdx="2" presStyleCnt="3">
        <dgm:presLayoutVars>
          <dgm:chMax val="0"/>
          <dgm:chPref val="0"/>
        </dgm:presLayoutVars>
      </dgm:prSet>
      <dgm:spPr/>
    </dgm:pt>
  </dgm:ptLst>
  <dgm:cxnLst>
    <dgm:cxn modelId="{164D951E-053A-4CF2-8F60-5AA9109AFCE0}" type="presOf" srcId="{3CC38309-AC89-4702-AEF9-3ADCED22DD8F}" destId="{F5DFA9B2-796E-487E-BF5C-128130410D50}" srcOrd="0" destOrd="0" presId="urn:microsoft.com/office/officeart/2018/2/layout/IconVerticalSolidList"/>
    <dgm:cxn modelId="{F8BB0A3C-F4E2-493D-ABD6-FC80944F5947}" srcId="{36094DD0-BEE5-44C4-BE19-D8C46711134E}" destId="{384FD4C0-3506-49B5-9E29-E5AF148B666B}" srcOrd="0" destOrd="0" parTransId="{EB060C66-176D-4E43-BED7-6673B021197A}" sibTransId="{DFEAA7AC-52EC-4D78-B90C-A6DBAE470AA7}"/>
    <dgm:cxn modelId="{83FD395E-5EF9-497B-BB73-AD86A1DFA9A5}" srcId="{36094DD0-BEE5-44C4-BE19-D8C46711134E}" destId="{3CC38309-AC89-4702-AEF9-3ADCED22DD8F}" srcOrd="2" destOrd="0" parTransId="{08FFD1A8-F080-4B78-AAF5-CE98BC6AF42A}" sibTransId="{947AF7FA-1971-4CC7-A8AF-41C50456B470}"/>
    <dgm:cxn modelId="{FB6D82BA-EC28-4073-925C-1788DC1BCEBF}" type="presOf" srcId="{384FD4C0-3506-49B5-9E29-E5AF148B666B}" destId="{5CFB4E98-22A9-4465-98DD-D0A2716567C6}" srcOrd="0" destOrd="0" presId="urn:microsoft.com/office/officeart/2018/2/layout/IconVerticalSolidList"/>
    <dgm:cxn modelId="{8C3DBAC1-B0F3-41B0-A276-6665293F125E}" srcId="{36094DD0-BEE5-44C4-BE19-D8C46711134E}" destId="{9CC172D8-17DF-4748-85EE-A5F8DDD46C3F}" srcOrd="1" destOrd="0" parTransId="{E4DA74F6-CACB-4EB7-86E7-07D65E900A10}" sibTransId="{0601E56B-B95D-4388-B26D-9643CC5895EA}"/>
    <dgm:cxn modelId="{1E8664EF-D1A2-4F54-883E-FAFB13844983}" type="presOf" srcId="{9CC172D8-17DF-4748-85EE-A5F8DDD46C3F}" destId="{64AF6659-5CB2-483C-9811-64B407484A63}" srcOrd="0" destOrd="0" presId="urn:microsoft.com/office/officeart/2018/2/layout/IconVerticalSolidList"/>
    <dgm:cxn modelId="{95905CF5-40AA-4B76-BB93-C0FEC9BF3372}" type="presOf" srcId="{36094DD0-BEE5-44C4-BE19-D8C46711134E}" destId="{A16A46BA-4A63-484F-B471-5A4E9E0F5A16}" srcOrd="0" destOrd="0" presId="urn:microsoft.com/office/officeart/2018/2/layout/IconVerticalSolidList"/>
    <dgm:cxn modelId="{15F9EA83-D113-43AE-A1ED-0584A39FB242}" type="presParOf" srcId="{A16A46BA-4A63-484F-B471-5A4E9E0F5A16}" destId="{5B34F6C3-923E-43DE-8257-11758AFE52F9}" srcOrd="0" destOrd="0" presId="urn:microsoft.com/office/officeart/2018/2/layout/IconVerticalSolidList"/>
    <dgm:cxn modelId="{115CD9EA-9F48-49FC-B623-D2C6682A88D5}" type="presParOf" srcId="{5B34F6C3-923E-43DE-8257-11758AFE52F9}" destId="{FBD232BC-7945-491F-9EAE-7B67F0E4D9F8}" srcOrd="0" destOrd="0" presId="urn:microsoft.com/office/officeart/2018/2/layout/IconVerticalSolidList"/>
    <dgm:cxn modelId="{0AD5C996-C2CF-41D6-9BE0-52DB518156B2}" type="presParOf" srcId="{5B34F6C3-923E-43DE-8257-11758AFE52F9}" destId="{D684F1B2-5F0A-4822-A057-D99C73C0A145}" srcOrd="1" destOrd="0" presId="urn:microsoft.com/office/officeart/2018/2/layout/IconVerticalSolidList"/>
    <dgm:cxn modelId="{E250CE31-E7FD-4F9E-AAA4-725DECB90C00}" type="presParOf" srcId="{5B34F6C3-923E-43DE-8257-11758AFE52F9}" destId="{66976A13-24F6-4CDE-AFC9-05D39133FBC5}" srcOrd="2" destOrd="0" presId="urn:microsoft.com/office/officeart/2018/2/layout/IconVerticalSolidList"/>
    <dgm:cxn modelId="{C9136BE4-0341-4477-AFFA-67316FC6DDC0}" type="presParOf" srcId="{5B34F6C3-923E-43DE-8257-11758AFE52F9}" destId="{5CFB4E98-22A9-4465-98DD-D0A2716567C6}" srcOrd="3" destOrd="0" presId="urn:microsoft.com/office/officeart/2018/2/layout/IconVerticalSolidList"/>
    <dgm:cxn modelId="{FEBDF911-BBEB-438A-9982-6401AD668EE1}" type="presParOf" srcId="{A16A46BA-4A63-484F-B471-5A4E9E0F5A16}" destId="{29D7079B-E2C5-4951-8AB9-37EE4D4F803B}" srcOrd="1" destOrd="0" presId="urn:microsoft.com/office/officeart/2018/2/layout/IconVerticalSolidList"/>
    <dgm:cxn modelId="{43D30056-4B45-4621-B0E8-63F85CEA5680}" type="presParOf" srcId="{A16A46BA-4A63-484F-B471-5A4E9E0F5A16}" destId="{A3A7432E-7A24-4123-B83F-371AC30E33AB}" srcOrd="2" destOrd="0" presId="urn:microsoft.com/office/officeart/2018/2/layout/IconVerticalSolidList"/>
    <dgm:cxn modelId="{C588E0CA-130F-4D2E-A079-153B12A71E33}" type="presParOf" srcId="{A3A7432E-7A24-4123-B83F-371AC30E33AB}" destId="{32A02FAF-6321-494C-ABD4-8182596A3B6C}" srcOrd="0" destOrd="0" presId="urn:microsoft.com/office/officeart/2018/2/layout/IconVerticalSolidList"/>
    <dgm:cxn modelId="{2335017D-B4CE-448E-AD50-485E837CDB3F}" type="presParOf" srcId="{A3A7432E-7A24-4123-B83F-371AC30E33AB}" destId="{253C16CE-1AC2-4233-811D-43C987D5FEEA}" srcOrd="1" destOrd="0" presId="urn:microsoft.com/office/officeart/2018/2/layout/IconVerticalSolidList"/>
    <dgm:cxn modelId="{DDC8E9F8-0FCB-49E7-9385-66C279846B92}" type="presParOf" srcId="{A3A7432E-7A24-4123-B83F-371AC30E33AB}" destId="{CBB252FC-4153-4227-8175-F8D78966C9ED}" srcOrd="2" destOrd="0" presId="urn:microsoft.com/office/officeart/2018/2/layout/IconVerticalSolidList"/>
    <dgm:cxn modelId="{DDAED71F-8238-4E2B-8E39-AB50539BEC09}" type="presParOf" srcId="{A3A7432E-7A24-4123-B83F-371AC30E33AB}" destId="{64AF6659-5CB2-483C-9811-64B407484A63}" srcOrd="3" destOrd="0" presId="urn:microsoft.com/office/officeart/2018/2/layout/IconVerticalSolidList"/>
    <dgm:cxn modelId="{CD5C3501-4DBE-43ED-94F0-81781A41A1CE}" type="presParOf" srcId="{A16A46BA-4A63-484F-B471-5A4E9E0F5A16}" destId="{9F715587-1C23-4A32-AEBA-3FE5BB27A555}" srcOrd="3" destOrd="0" presId="urn:microsoft.com/office/officeart/2018/2/layout/IconVerticalSolidList"/>
    <dgm:cxn modelId="{E60D3546-0774-44EA-9108-1D94CAF73D32}" type="presParOf" srcId="{A16A46BA-4A63-484F-B471-5A4E9E0F5A16}" destId="{4E67C288-10AA-49FF-8D70-BE8D92013229}" srcOrd="4" destOrd="0" presId="urn:microsoft.com/office/officeart/2018/2/layout/IconVerticalSolidList"/>
    <dgm:cxn modelId="{06C7AA93-42A4-41E1-B90E-54875D29E013}" type="presParOf" srcId="{4E67C288-10AA-49FF-8D70-BE8D92013229}" destId="{CA0FDABE-0129-4FF0-887A-3DB3EAFC63F5}" srcOrd="0" destOrd="0" presId="urn:microsoft.com/office/officeart/2018/2/layout/IconVerticalSolidList"/>
    <dgm:cxn modelId="{42CE729D-6C04-4227-AD8D-964BD72B53E6}" type="presParOf" srcId="{4E67C288-10AA-49FF-8D70-BE8D92013229}" destId="{DC9FFAC7-B639-4C10-9E68-6CD86DDDEBE9}" srcOrd="1" destOrd="0" presId="urn:microsoft.com/office/officeart/2018/2/layout/IconVerticalSolidList"/>
    <dgm:cxn modelId="{0FA373DF-A0E3-424B-8FD8-73D8246A541D}" type="presParOf" srcId="{4E67C288-10AA-49FF-8D70-BE8D92013229}" destId="{08C8C71C-59DB-437F-BE74-25D08B730148}" srcOrd="2" destOrd="0" presId="urn:microsoft.com/office/officeart/2018/2/layout/IconVerticalSolidList"/>
    <dgm:cxn modelId="{38AAE0BF-82A3-47B2-BB8C-DFE3FC001854}" type="presParOf" srcId="{4E67C288-10AA-49FF-8D70-BE8D92013229}" destId="{F5DFA9B2-796E-487E-BF5C-128130410D5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F5144-037F-8C41-A59F-0BEEFF820811}">
      <dsp:nvSpPr>
        <dsp:cNvPr id="0" name=""/>
        <dsp:cNvSpPr/>
      </dsp:nvSpPr>
      <dsp:spPr>
        <a:xfrm>
          <a:off x="4050" y="2071"/>
          <a:ext cx="1841676" cy="110500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Stronger</a:t>
          </a:r>
          <a:r>
            <a:rPr lang="en-US" sz="1900" kern="1200" dirty="0"/>
            <a:t>	</a:t>
          </a:r>
        </a:p>
      </dsp:txBody>
      <dsp:txXfrm>
        <a:off x="4050" y="2071"/>
        <a:ext cx="1841676" cy="736670"/>
      </dsp:txXfrm>
    </dsp:sp>
    <dsp:sp modelId="{E9AEF23E-9FD0-7141-AB28-238C65556DB4}">
      <dsp:nvSpPr>
        <dsp:cNvPr id="0" name=""/>
        <dsp:cNvSpPr/>
      </dsp:nvSpPr>
      <dsp:spPr>
        <a:xfrm>
          <a:off x="381261" y="738741"/>
          <a:ext cx="1841676" cy="95940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Likely to </a:t>
          </a:r>
          <a:r>
            <a:rPr lang="en-US" sz="1300" b="0" kern="1200" dirty="0"/>
            <a:t>eliminate or greatly reduce </a:t>
          </a:r>
          <a:r>
            <a:rPr lang="en-US" sz="1300" kern="1200" dirty="0"/>
            <a:t>recurrence of event</a:t>
          </a:r>
        </a:p>
        <a:p>
          <a:pPr marL="114300" lvl="1" indent="-114300" algn="l" defTabSz="577850">
            <a:lnSpc>
              <a:spcPct val="90000"/>
            </a:lnSpc>
            <a:spcBef>
              <a:spcPct val="0"/>
            </a:spcBef>
            <a:spcAft>
              <a:spcPct val="15000"/>
            </a:spcAft>
            <a:buChar char="•"/>
          </a:pPr>
          <a:endParaRPr lang="en-US" sz="1300" kern="1200" dirty="0"/>
        </a:p>
      </dsp:txBody>
      <dsp:txXfrm>
        <a:off x="409361" y="766841"/>
        <a:ext cx="1785476" cy="903200"/>
      </dsp:txXfrm>
    </dsp:sp>
    <dsp:sp modelId="{F030FC28-569C-894F-B0F9-2455922ED73E}">
      <dsp:nvSpPr>
        <dsp:cNvPr id="0" name=""/>
        <dsp:cNvSpPr/>
      </dsp:nvSpPr>
      <dsp:spPr>
        <a:xfrm rot="21577383" flipH="1">
          <a:off x="2352297" y="226946"/>
          <a:ext cx="101826" cy="306372"/>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382845" y="288120"/>
        <a:ext cx="71278" cy="183824"/>
      </dsp:txXfrm>
    </dsp:sp>
    <dsp:sp modelId="{8AECA7FB-925E-6B4E-AD8F-88491858D389}">
      <dsp:nvSpPr>
        <dsp:cNvPr id="0" name=""/>
        <dsp:cNvSpPr/>
      </dsp:nvSpPr>
      <dsp:spPr>
        <a:xfrm>
          <a:off x="2928219" y="21309"/>
          <a:ext cx="1841676" cy="110500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Intermediate</a:t>
          </a:r>
        </a:p>
      </dsp:txBody>
      <dsp:txXfrm>
        <a:off x="2928219" y="21309"/>
        <a:ext cx="1841676" cy="736670"/>
      </dsp:txXfrm>
    </dsp:sp>
    <dsp:sp modelId="{C8BCE89B-F68F-984D-892C-8ED6705BCAD2}">
      <dsp:nvSpPr>
        <dsp:cNvPr id="0" name=""/>
        <dsp:cNvSpPr/>
      </dsp:nvSpPr>
      <dsp:spPr>
        <a:xfrm>
          <a:off x="3339704" y="738741"/>
          <a:ext cx="1841676" cy="95940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1EEFB7-6FA3-C84A-994A-1DE8E77A4BAF}">
      <dsp:nvSpPr>
        <dsp:cNvPr id="0" name=""/>
        <dsp:cNvSpPr/>
      </dsp:nvSpPr>
      <dsp:spPr>
        <a:xfrm rot="21575429">
          <a:off x="5054794" y="149605"/>
          <a:ext cx="604014" cy="458524"/>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054796" y="241802"/>
        <a:ext cx="466457" cy="275114"/>
      </dsp:txXfrm>
    </dsp:sp>
    <dsp:sp modelId="{7022558D-BC9D-BE44-9ADC-C314F60769C5}">
      <dsp:nvSpPr>
        <dsp:cNvPr id="0" name=""/>
        <dsp:cNvSpPr/>
      </dsp:nvSpPr>
      <dsp:spPr>
        <a:xfrm>
          <a:off x="5909518" y="0"/>
          <a:ext cx="1841676" cy="110500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Weaker</a:t>
          </a:r>
        </a:p>
      </dsp:txBody>
      <dsp:txXfrm>
        <a:off x="5909518" y="0"/>
        <a:ext cx="1841676" cy="736670"/>
      </dsp:txXfrm>
    </dsp:sp>
    <dsp:sp modelId="{019E8565-5407-9147-AE53-8B71F3D89B2D}">
      <dsp:nvSpPr>
        <dsp:cNvPr id="0" name=""/>
        <dsp:cNvSpPr/>
      </dsp:nvSpPr>
      <dsp:spPr>
        <a:xfrm>
          <a:off x="6298147" y="738741"/>
          <a:ext cx="1841676" cy="95940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Less likely to be effective when used alone</a:t>
          </a:r>
        </a:p>
      </dsp:txBody>
      <dsp:txXfrm>
        <a:off x="6326247" y="766841"/>
        <a:ext cx="1785476" cy="903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D146C8-CE5E-7F42-86C7-D6D624D914FC}">
      <dsp:nvSpPr>
        <dsp:cNvPr id="0" name=""/>
        <dsp:cNvSpPr/>
      </dsp:nvSpPr>
      <dsp:spPr>
        <a:xfrm>
          <a:off x="0" y="0"/>
          <a:ext cx="11055350" cy="0"/>
        </a:xfrm>
        <a:prstGeom prst="lin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CB6A155-EC44-E646-B42D-9C222846632B}">
      <dsp:nvSpPr>
        <dsp:cNvPr id="0" name=""/>
        <dsp:cNvSpPr/>
      </dsp:nvSpPr>
      <dsp:spPr>
        <a:xfrm>
          <a:off x="0" y="0"/>
          <a:ext cx="2211070" cy="4886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Stronger Actions</a:t>
          </a:r>
          <a:r>
            <a:rPr lang="en-US" sz="3900" kern="1200" dirty="0"/>
            <a:t>	</a:t>
          </a:r>
        </a:p>
      </dsp:txBody>
      <dsp:txXfrm>
        <a:off x="0" y="0"/>
        <a:ext cx="2211070" cy="4886324"/>
      </dsp:txXfrm>
    </dsp:sp>
    <dsp:sp modelId="{F3A35BCB-6561-B547-957B-09EE8F27F018}">
      <dsp:nvSpPr>
        <dsp:cNvPr id="0" name=""/>
        <dsp:cNvSpPr/>
      </dsp:nvSpPr>
      <dsp:spPr>
        <a:xfrm>
          <a:off x="2376900" y="76348"/>
          <a:ext cx="8678449" cy="1526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Architectural/Physical Changes</a:t>
          </a:r>
        </a:p>
        <a:p>
          <a:pPr marL="0" lvl="0" indent="0" algn="l" defTabSz="1155700">
            <a:lnSpc>
              <a:spcPct val="90000"/>
            </a:lnSpc>
            <a:spcBef>
              <a:spcPct val="0"/>
            </a:spcBef>
            <a:spcAft>
              <a:spcPct val="35000"/>
            </a:spcAft>
            <a:buNone/>
          </a:pPr>
          <a:r>
            <a:rPr lang="en-US" sz="2600" kern="1200" dirty="0"/>
            <a:t>New Devices with Usability Testing</a:t>
          </a:r>
        </a:p>
        <a:p>
          <a:pPr marL="0" lvl="0" indent="0" algn="l" defTabSz="1155700">
            <a:lnSpc>
              <a:spcPct val="90000"/>
            </a:lnSpc>
            <a:spcBef>
              <a:spcPct val="0"/>
            </a:spcBef>
            <a:spcAft>
              <a:spcPct val="35000"/>
            </a:spcAft>
            <a:buNone/>
          </a:pPr>
          <a:r>
            <a:rPr lang="en-US" sz="2600" kern="1200" dirty="0"/>
            <a:t>Engineering Control or Interlock</a:t>
          </a:r>
        </a:p>
      </dsp:txBody>
      <dsp:txXfrm>
        <a:off x="2376900" y="76348"/>
        <a:ext cx="8678449" cy="1526976"/>
      </dsp:txXfrm>
    </dsp:sp>
    <dsp:sp modelId="{918ADF38-CFDE-4C46-A0A5-5670FB221F4F}">
      <dsp:nvSpPr>
        <dsp:cNvPr id="0" name=""/>
        <dsp:cNvSpPr/>
      </dsp:nvSpPr>
      <dsp:spPr>
        <a:xfrm>
          <a:off x="2211070" y="1603325"/>
          <a:ext cx="884428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BF641E0C-6195-424F-9AD4-BED05B765B05}">
      <dsp:nvSpPr>
        <dsp:cNvPr id="0" name=""/>
        <dsp:cNvSpPr/>
      </dsp:nvSpPr>
      <dsp:spPr>
        <a:xfrm>
          <a:off x="2376900" y="1679674"/>
          <a:ext cx="8678449" cy="1526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Simplify the Process and Remove Unnecessary Steps</a:t>
          </a:r>
        </a:p>
        <a:p>
          <a:pPr marL="0" lvl="0" indent="0" algn="l" defTabSz="1155700">
            <a:lnSpc>
              <a:spcPct val="90000"/>
            </a:lnSpc>
            <a:spcBef>
              <a:spcPct val="0"/>
            </a:spcBef>
            <a:spcAft>
              <a:spcPct val="35000"/>
            </a:spcAft>
            <a:buNone/>
          </a:pPr>
          <a:r>
            <a:rPr lang="en-US" sz="2600" kern="1200" dirty="0"/>
            <a:t>Standardize equipment, processes, protocols, Clinical Guidelines, order sets, coordination of care</a:t>
          </a:r>
        </a:p>
      </dsp:txBody>
      <dsp:txXfrm>
        <a:off x="2376900" y="1679674"/>
        <a:ext cx="8678449" cy="1526976"/>
      </dsp:txXfrm>
    </dsp:sp>
    <dsp:sp modelId="{5E2905B5-7B1B-6D44-A4AD-162BEF998FD9}">
      <dsp:nvSpPr>
        <dsp:cNvPr id="0" name=""/>
        <dsp:cNvSpPr/>
      </dsp:nvSpPr>
      <dsp:spPr>
        <a:xfrm>
          <a:off x="2211070" y="3206650"/>
          <a:ext cx="884428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BA8AA390-40B9-614F-AF7F-64A72C96B2F6}">
      <dsp:nvSpPr>
        <dsp:cNvPr id="0" name=""/>
        <dsp:cNvSpPr/>
      </dsp:nvSpPr>
      <dsp:spPr>
        <a:xfrm>
          <a:off x="2376900" y="3282999"/>
          <a:ext cx="8678449" cy="1526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High Reliability Training</a:t>
          </a:r>
        </a:p>
        <a:p>
          <a:pPr marL="0" lvl="0" indent="0" algn="l" defTabSz="1155700">
            <a:lnSpc>
              <a:spcPct val="90000"/>
            </a:lnSpc>
            <a:spcBef>
              <a:spcPct val="0"/>
            </a:spcBef>
            <a:spcAft>
              <a:spcPct val="35000"/>
            </a:spcAft>
            <a:buNone/>
          </a:pPr>
          <a:r>
            <a:rPr lang="en-US" sz="2600" kern="1200" dirty="0"/>
            <a:t>Leadership / Culture Change</a:t>
          </a:r>
        </a:p>
      </dsp:txBody>
      <dsp:txXfrm>
        <a:off x="2376900" y="3282999"/>
        <a:ext cx="8678449" cy="1526976"/>
      </dsp:txXfrm>
    </dsp:sp>
    <dsp:sp modelId="{5141E7E5-5ED8-2E4F-B074-F25E9A2BEB1E}">
      <dsp:nvSpPr>
        <dsp:cNvPr id="0" name=""/>
        <dsp:cNvSpPr/>
      </dsp:nvSpPr>
      <dsp:spPr>
        <a:xfrm>
          <a:off x="2211070" y="4809976"/>
          <a:ext cx="884428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D146C8-CE5E-7F42-86C7-D6D624D914FC}">
      <dsp:nvSpPr>
        <dsp:cNvPr id="0" name=""/>
        <dsp:cNvSpPr/>
      </dsp:nvSpPr>
      <dsp:spPr>
        <a:xfrm>
          <a:off x="0" y="0"/>
          <a:ext cx="11055350" cy="0"/>
        </a:xfrm>
        <a:prstGeom prst="lin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CB6A155-EC44-E646-B42D-9C222846632B}">
      <dsp:nvSpPr>
        <dsp:cNvPr id="0" name=""/>
        <dsp:cNvSpPr/>
      </dsp:nvSpPr>
      <dsp:spPr>
        <a:xfrm>
          <a:off x="0" y="0"/>
          <a:ext cx="2211070" cy="4886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Intermediate Actions	</a:t>
          </a:r>
        </a:p>
      </dsp:txBody>
      <dsp:txXfrm>
        <a:off x="0" y="0"/>
        <a:ext cx="2211070" cy="4886324"/>
      </dsp:txXfrm>
    </dsp:sp>
    <dsp:sp modelId="{F3A35BCB-6561-B547-957B-09EE8F27F018}">
      <dsp:nvSpPr>
        <dsp:cNvPr id="0" name=""/>
        <dsp:cNvSpPr/>
      </dsp:nvSpPr>
      <dsp:spPr>
        <a:xfrm>
          <a:off x="2376900" y="76348"/>
          <a:ext cx="8678449" cy="1526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Eliminate or Substitute System/Device</a:t>
          </a:r>
        </a:p>
        <a:p>
          <a:pPr marL="0" lvl="0" indent="0" algn="l" defTabSz="889000">
            <a:lnSpc>
              <a:spcPct val="90000"/>
            </a:lnSpc>
            <a:spcBef>
              <a:spcPct val="0"/>
            </a:spcBef>
            <a:spcAft>
              <a:spcPct val="35000"/>
            </a:spcAft>
            <a:buNone/>
          </a:pPr>
          <a:r>
            <a:rPr lang="en-US" sz="2000" kern="1200" dirty="0"/>
            <a:t>Enhanced Documentation/Communication</a:t>
          </a:r>
        </a:p>
        <a:p>
          <a:pPr marL="0" lvl="0" indent="0" algn="l" defTabSz="889000">
            <a:lnSpc>
              <a:spcPct val="90000"/>
            </a:lnSpc>
            <a:spcBef>
              <a:spcPct val="0"/>
            </a:spcBef>
            <a:spcAft>
              <a:spcPct val="35000"/>
            </a:spcAft>
            <a:buNone/>
          </a:pPr>
          <a:r>
            <a:rPr lang="en-US" sz="2000" kern="1200" dirty="0"/>
            <a:t>Redundancy</a:t>
          </a:r>
        </a:p>
      </dsp:txBody>
      <dsp:txXfrm>
        <a:off x="2376900" y="76348"/>
        <a:ext cx="8678449" cy="1526976"/>
      </dsp:txXfrm>
    </dsp:sp>
    <dsp:sp modelId="{918ADF38-CFDE-4C46-A0A5-5670FB221F4F}">
      <dsp:nvSpPr>
        <dsp:cNvPr id="0" name=""/>
        <dsp:cNvSpPr/>
      </dsp:nvSpPr>
      <dsp:spPr>
        <a:xfrm>
          <a:off x="2211070" y="1603325"/>
          <a:ext cx="884428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BF641E0C-6195-424F-9AD4-BED05B765B05}">
      <dsp:nvSpPr>
        <dsp:cNvPr id="0" name=""/>
        <dsp:cNvSpPr/>
      </dsp:nvSpPr>
      <dsp:spPr>
        <a:xfrm>
          <a:off x="2376900" y="1679674"/>
          <a:ext cx="8678449" cy="1526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Software Enhancements/Modifications</a:t>
          </a:r>
        </a:p>
        <a:p>
          <a:pPr marL="0" lvl="0" indent="0" algn="l" defTabSz="889000">
            <a:lnSpc>
              <a:spcPct val="90000"/>
            </a:lnSpc>
            <a:spcBef>
              <a:spcPct val="0"/>
            </a:spcBef>
            <a:spcAft>
              <a:spcPct val="35000"/>
            </a:spcAft>
            <a:buNone/>
          </a:pPr>
          <a:r>
            <a:rPr lang="en-US" sz="2000" kern="1200" dirty="0"/>
            <a:t>Staffing Plans / Workload</a:t>
          </a:r>
        </a:p>
        <a:p>
          <a:pPr marL="0" lvl="0" indent="0" algn="l" defTabSz="889000">
            <a:lnSpc>
              <a:spcPct val="90000"/>
            </a:lnSpc>
            <a:spcBef>
              <a:spcPct val="0"/>
            </a:spcBef>
            <a:spcAft>
              <a:spcPct val="35000"/>
            </a:spcAft>
            <a:buNone/>
          </a:pPr>
          <a:r>
            <a:rPr lang="en-US" sz="2000" kern="1200" dirty="0"/>
            <a:t>Eliminate / Reduce Distractions</a:t>
          </a:r>
        </a:p>
        <a:p>
          <a:pPr marL="0" lvl="0" indent="0" algn="l" defTabSz="889000">
            <a:lnSpc>
              <a:spcPct val="90000"/>
            </a:lnSpc>
            <a:spcBef>
              <a:spcPct val="0"/>
            </a:spcBef>
            <a:spcAft>
              <a:spcPct val="35000"/>
            </a:spcAft>
            <a:buNone/>
          </a:pPr>
          <a:r>
            <a:rPr lang="en-US" sz="2000" kern="1200" dirty="0"/>
            <a:t>Readback</a:t>
          </a:r>
        </a:p>
      </dsp:txBody>
      <dsp:txXfrm>
        <a:off x="2376900" y="1679674"/>
        <a:ext cx="8678449" cy="1526976"/>
      </dsp:txXfrm>
    </dsp:sp>
    <dsp:sp modelId="{5E2905B5-7B1B-6D44-A4AD-162BEF998FD9}">
      <dsp:nvSpPr>
        <dsp:cNvPr id="0" name=""/>
        <dsp:cNvSpPr/>
      </dsp:nvSpPr>
      <dsp:spPr>
        <a:xfrm>
          <a:off x="2211070" y="3206650"/>
          <a:ext cx="884428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BA8AA390-40B9-614F-AF7F-64A72C96B2F6}">
      <dsp:nvSpPr>
        <dsp:cNvPr id="0" name=""/>
        <dsp:cNvSpPr/>
      </dsp:nvSpPr>
      <dsp:spPr>
        <a:xfrm>
          <a:off x="2376900" y="3282999"/>
          <a:ext cx="8678449" cy="1526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Checklist/Cognitive Aid</a:t>
          </a:r>
        </a:p>
        <a:p>
          <a:pPr marL="0" lvl="0" indent="0" algn="l" defTabSz="889000">
            <a:lnSpc>
              <a:spcPct val="90000"/>
            </a:lnSpc>
            <a:spcBef>
              <a:spcPct val="0"/>
            </a:spcBef>
            <a:spcAft>
              <a:spcPct val="35000"/>
            </a:spcAft>
            <a:buNone/>
          </a:pPr>
          <a:r>
            <a:rPr lang="en-US" sz="2000" kern="1200" dirty="0"/>
            <a:t>Eliminate Look and Sound-Alikes (LASA)</a:t>
          </a:r>
        </a:p>
        <a:p>
          <a:pPr marL="0" lvl="0" indent="0" algn="l" defTabSz="889000">
            <a:lnSpc>
              <a:spcPct val="90000"/>
            </a:lnSpc>
            <a:spcBef>
              <a:spcPct val="0"/>
            </a:spcBef>
            <a:spcAft>
              <a:spcPct val="35000"/>
            </a:spcAft>
            <a:buNone/>
          </a:pPr>
          <a:r>
            <a:rPr lang="en-US" sz="2000" kern="1200" dirty="0"/>
            <a:t>Training with Simulation</a:t>
          </a:r>
        </a:p>
      </dsp:txBody>
      <dsp:txXfrm>
        <a:off x="2376900" y="3282999"/>
        <a:ext cx="8678449" cy="1526976"/>
      </dsp:txXfrm>
    </dsp:sp>
    <dsp:sp modelId="{5141E7E5-5ED8-2E4F-B074-F25E9A2BEB1E}">
      <dsp:nvSpPr>
        <dsp:cNvPr id="0" name=""/>
        <dsp:cNvSpPr/>
      </dsp:nvSpPr>
      <dsp:spPr>
        <a:xfrm>
          <a:off x="2211070" y="4809976"/>
          <a:ext cx="884428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D146C8-CE5E-7F42-86C7-D6D624D914FC}">
      <dsp:nvSpPr>
        <dsp:cNvPr id="0" name=""/>
        <dsp:cNvSpPr/>
      </dsp:nvSpPr>
      <dsp:spPr>
        <a:xfrm>
          <a:off x="0" y="0"/>
          <a:ext cx="11055350" cy="0"/>
        </a:xfrm>
        <a:prstGeom prst="lin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CB6A155-EC44-E646-B42D-9C222846632B}">
      <dsp:nvSpPr>
        <dsp:cNvPr id="0" name=""/>
        <dsp:cNvSpPr/>
      </dsp:nvSpPr>
      <dsp:spPr>
        <a:xfrm>
          <a:off x="0" y="0"/>
          <a:ext cx="2211070" cy="4886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Weaker Actions</a:t>
          </a:r>
          <a:r>
            <a:rPr lang="en-US" sz="4200" kern="1200" dirty="0"/>
            <a:t>	</a:t>
          </a:r>
        </a:p>
      </dsp:txBody>
      <dsp:txXfrm>
        <a:off x="0" y="0"/>
        <a:ext cx="2211070" cy="4886324"/>
      </dsp:txXfrm>
    </dsp:sp>
    <dsp:sp modelId="{F3A35BCB-6561-B547-957B-09EE8F27F018}">
      <dsp:nvSpPr>
        <dsp:cNvPr id="0" name=""/>
        <dsp:cNvSpPr/>
      </dsp:nvSpPr>
      <dsp:spPr>
        <a:xfrm>
          <a:off x="2376900" y="76348"/>
          <a:ext cx="8678449" cy="1526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Double Checks</a:t>
          </a:r>
        </a:p>
        <a:p>
          <a:pPr marL="0" lvl="0" indent="0" algn="l" defTabSz="889000">
            <a:lnSpc>
              <a:spcPct val="90000"/>
            </a:lnSpc>
            <a:spcBef>
              <a:spcPct val="0"/>
            </a:spcBef>
            <a:spcAft>
              <a:spcPct val="35000"/>
            </a:spcAft>
            <a:buNone/>
          </a:pPr>
          <a:r>
            <a:rPr lang="en-US" sz="2000" kern="1200" dirty="0"/>
            <a:t>Warnings and Labels</a:t>
          </a:r>
        </a:p>
        <a:p>
          <a:pPr marL="0" lvl="0" indent="0" algn="l" defTabSz="889000">
            <a:lnSpc>
              <a:spcPct val="90000"/>
            </a:lnSpc>
            <a:spcBef>
              <a:spcPct val="0"/>
            </a:spcBef>
            <a:spcAft>
              <a:spcPct val="35000"/>
            </a:spcAft>
            <a:buNone/>
          </a:pPr>
          <a:r>
            <a:rPr lang="en-US" sz="2000" kern="1200" dirty="0"/>
            <a:t>New Procedure / Memorandum / Policy</a:t>
          </a:r>
        </a:p>
      </dsp:txBody>
      <dsp:txXfrm>
        <a:off x="2376900" y="76348"/>
        <a:ext cx="8678449" cy="1526976"/>
      </dsp:txXfrm>
    </dsp:sp>
    <dsp:sp modelId="{918ADF38-CFDE-4C46-A0A5-5670FB221F4F}">
      <dsp:nvSpPr>
        <dsp:cNvPr id="0" name=""/>
        <dsp:cNvSpPr/>
      </dsp:nvSpPr>
      <dsp:spPr>
        <a:xfrm>
          <a:off x="2211070" y="1603325"/>
          <a:ext cx="884428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BF641E0C-6195-424F-9AD4-BED05B765B05}">
      <dsp:nvSpPr>
        <dsp:cNvPr id="0" name=""/>
        <dsp:cNvSpPr/>
      </dsp:nvSpPr>
      <dsp:spPr>
        <a:xfrm>
          <a:off x="2376900" y="1679674"/>
          <a:ext cx="8678449" cy="1526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Training</a:t>
          </a:r>
        </a:p>
        <a:p>
          <a:pPr marL="0" lvl="0" indent="0" algn="l" defTabSz="889000">
            <a:lnSpc>
              <a:spcPct val="90000"/>
            </a:lnSpc>
            <a:spcBef>
              <a:spcPct val="0"/>
            </a:spcBef>
            <a:spcAft>
              <a:spcPct val="35000"/>
            </a:spcAft>
            <a:buNone/>
          </a:pPr>
          <a:r>
            <a:rPr lang="en-US" sz="2000" kern="1200" dirty="0"/>
            <a:t>Additional Study / Analysis</a:t>
          </a:r>
        </a:p>
        <a:p>
          <a:pPr marL="0" lvl="0" indent="0" algn="l" defTabSz="889000">
            <a:lnSpc>
              <a:spcPct val="90000"/>
            </a:lnSpc>
            <a:spcBef>
              <a:spcPct val="0"/>
            </a:spcBef>
            <a:spcAft>
              <a:spcPct val="35000"/>
            </a:spcAft>
            <a:buNone/>
          </a:pPr>
          <a:r>
            <a:rPr lang="en-US" sz="2000" kern="1200" dirty="0"/>
            <a:t>Incentives</a:t>
          </a:r>
        </a:p>
        <a:p>
          <a:pPr marL="0" lvl="0" indent="0" algn="l" defTabSz="889000">
            <a:lnSpc>
              <a:spcPct val="90000"/>
            </a:lnSpc>
            <a:spcBef>
              <a:spcPct val="0"/>
            </a:spcBef>
            <a:spcAft>
              <a:spcPct val="35000"/>
            </a:spcAft>
            <a:buNone/>
          </a:pPr>
          <a:endParaRPr lang="en-US" sz="2000" kern="1200" dirty="0"/>
        </a:p>
      </dsp:txBody>
      <dsp:txXfrm>
        <a:off x="2376900" y="1679674"/>
        <a:ext cx="8678449" cy="1526976"/>
      </dsp:txXfrm>
    </dsp:sp>
    <dsp:sp modelId="{5E2905B5-7B1B-6D44-A4AD-162BEF998FD9}">
      <dsp:nvSpPr>
        <dsp:cNvPr id="0" name=""/>
        <dsp:cNvSpPr/>
      </dsp:nvSpPr>
      <dsp:spPr>
        <a:xfrm>
          <a:off x="2211070" y="3206650"/>
          <a:ext cx="884428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BA8AA390-40B9-614F-AF7F-64A72C96B2F6}">
      <dsp:nvSpPr>
        <dsp:cNvPr id="0" name=""/>
        <dsp:cNvSpPr/>
      </dsp:nvSpPr>
      <dsp:spPr>
        <a:xfrm>
          <a:off x="2376900" y="3282999"/>
          <a:ext cx="8678449" cy="1526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Supervision</a:t>
          </a:r>
        </a:p>
        <a:p>
          <a:pPr marL="0" lvl="0" indent="0" algn="l" defTabSz="889000">
            <a:lnSpc>
              <a:spcPct val="90000"/>
            </a:lnSpc>
            <a:spcBef>
              <a:spcPct val="0"/>
            </a:spcBef>
            <a:spcAft>
              <a:spcPct val="35000"/>
            </a:spcAft>
            <a:buNone/>
          </a:pPr>
          <a:r>
            <a:rPr lang="en-US" sz="2000" kern="1200" dirty="0"/>
            <a:t>Warning Indicators</a:t>
          </a:r>
        </a:p>
      </dsp:txBody>
      <dsp:txXfrm>
        <a:off x="2376900" y="3282999"/>
        <a:ext cx="8678449" cy="1526976"/>
      </dsp:txXfrm>
    </dsp:sp>
    <dsp:sp modelId="{5141E7E5-5ED8-2E4F-B074-F25E9A2BEB1E}">
      <dsp:nvSpPr>
        <dsp:cNvPr id="0" name=""/>
        <dsp:cNvSpPr/>
      </dsp:nvSpPr>
      <dsp:spPr>
        <a:xfrm>
          <a:off x="2211070" y="4809976"/>
          <a:ext cx="884428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E9CA4-37CA-CC49-A348-E35CD0796FF6}">
      <dsp:nvSpPr>
        <dsp:cNvPr id="0" name=""/>
        <dsp:cNvSpPr/>
      </dsp:nvSpPr>
      <dsp:spPr>
        <a:xfrm>
          <a:off x="3283" y="1664332"/>
          <a:ext cx="2344490" cy="1488751"/>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4B5802-0556-404C-B22B-FADF14588D51}">
      <dsp:nvSpPr>
        <dsp:cNvPr id="0" name=""/>
        <dsp:cNvSpPr/>
      </dsp:nvSpPr>
      <dsp:spPr>
        <a:xfrm>
          <a:off x="263782" y="1911806"/>
          <a:ext cx="2344490" cy="1488751"/>
        </a:xfrm>
        <a:prstGeom prst="roundRect">
          <a:avLst>
            <a:gd name="adj" fmla="val 10000"/>
          </a:avLst>
        </a:prstGeom>
        <a:solidFill>
          <a:schemeClr val="lt1">
            <a:alpha val="90000"/>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t>
          </a:r>
          <a:r>
            <a:rPr lang="en-US" sz="2000" i="1" kern="1200" dirty="0"/>
            <a:t>What Gets Measured Gets Managed</a:t>
          </a:r>
          <a:r>
            <a:rPr lang="en-US" sz="2000" kern="1200" dirty="0"/>
            <a:t>”</a:t>
          </a:r>
        </a:p>
        <a:p>
          <a:pPr marL="0" lvl="0" indent="0" algn="r" defTabSz="889000">
            <a:lnSpc>
              <a:spcPct val="90000"/>
            </a:lnSpc>
            <a:spcBef>
              <a:spcPct val="0"/>
            </a:spcBef>
            <a:spcAft>
              <a:spcPct val="35000"/>
            </a:spcAft>
            <a:buNone/>
          </a:pPr>
          <a:r>
            <a:rPr lang="en-US" sz="1600" i="1" kern="1200" dirty="0"/>
            <a:t>Peter Drucker</a:t>
          </a:r>
          <a:endParaRPr lang="en-US" sz="1600" kern="1200" dirty="0"/>
        </a:p>
      </dsp:txBody>
      <dsp:txXfrm>
        <a:off x="307386" y="1955410"/>
        <a:ext cx="2257282" cy="1401543"/>
      </dsp:txXfrm>
    </dsp:sp>
    <dsp:sp modelId="{1B4F3251-7DB2-9D48-B726-F5158375D033}">
      <dsp:nvSpPr>
        <dsp:cNvPr id="0" name=""/>
        <dsp:cNvSpPr/>
      </dsp:nvSpPr>
      <dsp:spPr>
        <a:xfrm>
          <a:off x="2868772" y="1664332"/>
          <a:ext cx="2344490" cy="1488751"/>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107B98-4756-8A47-920D-D45006CE3EDE}">
      <dsp:nvSpPr>
        <dsp:cNvPr id="0" name=""/>
        <dsp:cNvSpPr/>
      </dsp:nvSpPr>
      <dsp:spPr>
        <a:xfrm>
          <a:off x="3129271" y="1911806"/>
          <a:ext cx="2344490" cy="14887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Process and Outcome Measures</a:t>
          </a:r>
        </a:p>
      </dsp:txBody>
      <dsp:txXfrm>
        <a:off x="3172875" y="1955410"/>
        <a:ext cx="2257282" cy="1401543"/>
      </dsp:txXfrm>
    </dsp:sp>
    <dsp:sp modelId="{7676DA49-7A14-8E44-B5B2-5E55A6BE12D3}">
      <dsp:nvSpPr>
        <dsp:cNvPr id="0" name=""/>
        <dsp:cNvSpPr/>
      </dsp:nvSpPr>
      <dsp:spPr>
        <a:xfrm>
          <a:off x="5734261" y="1664332"/>
          <a:ext cx="2344490" cy="1488751"/>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BC59DD-D1AE-9E4B-9DB1-A716636D82F2}">
      <dsp:nvSpPr>
        <dsp:cNvPr id="0" name=""/>
        <dsp:cNvSpPr/>
      </dsp:nvSpPr>
      <dsp:spPr>
        <a:xfrm>
          <a:off x="5994760" y="1911806"/>
          <a:ext cx="2344490" cy="14887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Every Action Needs a Measure</a:t>
          </a:r>
        </a:p>
      </dsp:txBody>
      <dsp:txXfrm>
        <a:off x="6038364" y="1955410"/>
        <a:ext cx="2257282" cy="1401543"/>
      </dsp:txXfrm>
    </dsp:sp>
    <dsp:sp modelId="{E92FEBB2-A82F-4842-B84A-84159DCEB9A2}">
      <dsp:nvSpPr>
        <dsp:cNvPr id="0" name=""/>
        <dsp:cNvSpPr/>
      </dsp:nvSpPr>
      <dsp:spPr>
        <a:xfrm>
          <a:off x="8599750" y="1664332"/>
          <a:ext cx="2344490" cy="1488751"/>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5FAA2D-4C06-8D40-B330-F431186C5234}">
      <dsp:nvSpPr>
        <dsp:cNvPr id="0" name=""/>
        <dsp:cNvSpPr/>
      </dsp:nvSpPr>
      <dsp:spPr>
        <a:xfrm>
          <a:off x="8860249" y="1911806"/>
          <a:ext cx="2344490" cy="14887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Understand </a:t>
          </a:r>
          <a:r>
            <a:rPr lang="en-US" sz="2000" i="1" kern="1200" dirty="0"/>
            <a:t>What</a:t>
          </a:r>
          <a:r>
            <a:rPr lang="en-US" sz="2000" kern="1200" dirty="0"/>
            <a:t>, by </a:t>
          </a:r>
          <a:r>
            <a:rPr lang="en-US" sz="2000" i="1" kern="1200" dirty="0"/>
            <a:t>Whom</a:t>
          </a:r>
          <a:r>
            <a:rPr lang="en-US" sz="2000" kern="1200" dirty="0"/>
            <a:t>, and </a:t>
          </a:r>
          <a:r>
            <a:rPr lang="en-US" sz="2000" i="1" kern="1200" dirty="0"/>
            <a:t>When</a:t>
          </a:r>
          <a:r>
            <a:rPr lang="en-US" sz="2000" kern="1200" dirty="0"/>
            <a:t> Measures will be Done</a:t>
          </a:r>
        </a:p>
      </dsp:txBody>
      <dsp:txXfrm>
        <a:off x="8903853" y="1955410"/>
        <a:ext cx="2257282" cy="14015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232BC-7945-491F-9EAE-7B67F0E4D9F8}">
      <dsp:nvSpPr>
        <dsp:cNvPr id="0" name=""/>
        <dsp:cNvSpPr/>
      </dsp:nvSpPr>
      <dsp:spPr>
        <a:xfrm>
          <a:off x="0" y="596"/>
          <a:ext cx="11055350" cy="139575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84F1B2-5F0A-4822-A057-D99C73C0A145}">
      <dsp:nvSpPr>
        <dsp:cNvPr id="0" name=""/>
        <dsp:cNvSpPr/>
      </dsp:nvSpPr>
      <dsp:spPr>
        <a:xfrm>
          <a:off x="422214" y="314640"/>
          <a:ext cx="767663" cy="7676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FB4E98-22A9-4465-98DD-D0A2716567C6}">
      <dsp:nvSpPr>
        <dsp:cNvPr id="0" name=""/>
        <dsp:cNvSpPr/>
      </dsp:nvSpPr>
      <dsp:spPr>
        <a:xfrm>
          <a:off x="1612093" y="596"/>
          <a:ext cx="9443256" cy="1395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717" tIns="147717" rIns="147717" bIns="147717" numCol="1" spcCol="1270" anchor="ctr" anchorCtr="0">
          <a:noAutofit/>
        </a:bodyPr>
        <a:lstStyle/>
        <a:p>
          <a:pPr marL="0" lvl="0" indent="0" algn="l" defTabSz="1111250">
            <a:lnSpc>
              <a:spcPct val="90000"/>
            </a:lnSpc>
            <a:spcBef>
              <a:spcPct val="0"/>
            </a:spcBef>
            <a:spcAft>
              <a:spcPct val="35000"/>
            </a:spcAft>
            <a:buNone/>
          </a:pPr>
          <a:r>
            <a:rPr lang="en-US" sz="2500" kern="1200" dirty="0"/>
            <a:t>Process measures improve quality by helping to reduce the amount of variability in care delivery. </a:t>
          </a:r>
        </a:p>
      </dsp:txBody>
      <dsp:txXfrm>
        <a:off x="1612093" y="596"/>
        <a:ext cx="9443256" cy="1395752"/>
      </dsp:txXfrm>
    </dsp:sp>
    <dsp:sp modelId="{32A02FAF-6321-494C-ABD4-8182596A3B6C}">
      <dsp:nvSpPr>
        <dsp:cNvPr id="0" name=""/>
        <dsp:cNvSpPr/>
      </dsp:nvSpPr>
      <dsp:spPr>
        <a:xfrm>
          <a:off x="0" y="1745286"/>
          <a:ext cx="11055350" cy="139575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3C16CE-1AC2-4233-811D-43C987D5FEEA}">
      <dsp:nvSpPr>
        <dsp:cNvPr id="0" name=""/>
        <dsp:cNvSpPr/>
      </dsp:nvSpPr>
      <dsp:spPr>
        <a:xfrm>
          <a:off x="422214" y="2059330"/>
          <a:ext cx="767663" cy="7676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AF6659-5CB2-483C-9811-64B407484A63}">
      <dsp:nvSpPr>
        <dsp:cNvPr id="0" name=""/>
        <dsp:cNvSpPr/>
      </dsp:nvSpPr>
      <dsp:spPr>
        <a:xfrm>
          <a:off x="1612093" y="1745286"/>
          <a:ext cx="9443256" cy="1395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717" tIns="147717" rIns="147717" bIns="147717" numCol="1" spcCol="1270" anchor="ctr" anchorCtr="0">
          <a:noAutofit/>
        </a:bodyPr>
        <a:lstStyle/>
        <a:p>
          <a:pPr marL="0" lvl="0" indent="0" algn="l" defTabSz="1111250">
            <a:lnSpc>
              <a:spcPct val="90000"/>
            </a:lnSpc>
            <a:spcBef>
              <a:spcPct val="0"/>
            </a:spcBef>
            <a:spcAft>
              <a:spcPct val="35000"/>
            </a:spcAft>
            <a:buNone/>
          </a:pPr>
          <a:r>
            <a:rPr lang="en-US" sz="2500" kern="1200" dirty="0"/>
            <a:t>Measure the specific steps in a process </a:t>
          </a:r>
        </a:p>
        <a:p>
          <a:pPr marL="0" lvl="0" indent="0" algn="l" defTabSz="1111250">
            <a:lnSpc>
              <a:spcPct val="90000"/>
            </a:lnSpc>
            <a:spcBef>
              <a:spcPct val="0"/>
            </a:spcBef>
            <a:spcAft>
              <a:spcPct val="35000"/>
            </a:spcAft>
            <a:buNone/>
          </a:pPr>
          <a:r>
            <a:rPr lang="en-US" sz="2400" i="1" kern="1200" dirty="0"/>
            <a:t>90% of nurses will do intentional rounding 4 weeks after receiving training.</a:t>
          </a:r>
        </a:p>
      </dsp:txBody>
      <dsp:txXfrm>
        <a:off x="1612093" y="1745286"/>
        <a:ext cx="9443256" cy="1395752"/>
      </dsp:txXfrm>
    </dsp:sp>
    <dsp:sp modelId="{CA0FDABE-0129-4FF0-887A-3DB3EAFC63F5}">
      <dsp:nvSpPr>
        <dsp:cNvPr id="0" name=""/>
        <dsp:cNvSpPr/>
      </dsp:nvSpPr>
      <dsp:spPr>
        <a:xfrm>
          <a:off x="0" y="3489976"/>
          <a:ext cx="11055350" cy="139575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9FFAC7-B639-4C10-9E68-6CD86DDDEBE9}">
      <dsp:nvSpPr>
        <dsp:cNvPr id="0" name=""/>
        <dsp:cNvSpPr/>
      </dsp:nvSpPr>
      <dsp:spPr>
        <a:xfrm>
          <a:off x="422214" y="3804020"/>
          <a:ext cx="767663" cy="7676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DFA9B2-796E-487E-BF5C-128130410D50}">
      <dsp:nvSpPr>
        <dsp:cNvPr id="0" name=""/>
        <dsp:cNvSpPr/>
      </dsp:nvSpPr>
      <dsp:spPr>
        <a:xfrm>
          <a:off x="1612093" y="3489976"/>
          <a:ext cx="9443256" cy="1395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717" tIns="147717" rIns="147717" bIns="147717" numCol="1" spcCol="1270" anchor="ctr" anchorCtr="0">
          <a:noAutofit/>
        </a:bodyPr>
        <a:lstStyle/>
        <a:p>
          <a:pPr marL="0" lvl="0" indent="0" algn="l" defTabSz="1111250">
            <a:lnSpc>
              <a:spcPct val="90000"/>
            </a:lnSpc>
            <a:spcBef>
              <a:spcPct val="0"/>
            </a:spcBef>
            <a:spcAft>
              <a:spcPct val="35000"/>
            </a:spcAft>
            <a:buNone/>
          </a:pPr>
          <a:r>
            <a:rPr lang="en-US" sz="2500" kern="1200" dirty="0"/>
            <a:t>If the process is not followed properly, the desired outcomes may not be achieved</a:t>
          </a:r>
          <a:endParaRPr lang="en-US" sz="1400" kern="1200" dirty="0"/>
        </a:p>
      </dsp:txBody>
      <dsp:txXfrm>
        <a:off x="1612093" y="3489976"/>
        <a:ext cx="9443256" cy="13957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336D7D-BC7F-4D19-9199-D79B5CDD38B8}" type="datetimeFigureOut">
              <a:rPr lang="en-US" smtClean="0"/>
              <a:t>2/4/2021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6F03DE-1902-48EF-836B-C11BCF99E358}" type="slidenum">
              <a:rPr lang="en-US" smtClean="0"/>
              <a:t>‹#›</a:t>
            </a:fld>
            <a:endParaRPr lang="en-US" dirty="0"/>
          </a:p>
        </p:txBody>
      </p:sp>
    </p:spTree>
    <p:extLst>
      <p:ext uri="{BB962C8B-B14F-4D97-AF65-F5344CB8AC3E}">
        <p14:creationId xmlns:p14="http://schemas.microsoft.com/office/powerpoint/2010/main" val="1633094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cove.video/2F7cCCP"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RCAs help organization understand and respond to the contributing factors and interrelationships of those factors when developing and implementing action plans to correct vulnerabilities and fortify systems to protect patients, staff, and organizations against potential and actual harm.</a:t>
            </a:r>
          </a:p>
        </p:txBody>
      </p:sp>
      <p:sp>
        <p:nvSpPr>
          <p:cNvPr id="4" name="Slide Number Placeholder 3"/>
          <p:cNvSpPr>
            <a:spLocks noGrp="1"/>
          </p:cNvSpPr>
          <p:nvPr>
            <p:ph type="sldNum" sz="quarter" idx="5"/>
          </p:nvPr>
        </p:nvSpPr>
        <p:spPr/>
        <p:txBody>
          <a:bodyPr/>
          <a:lstStyle/>
          <a:p>
            <a:fld id="{D66F03DE-1902-48EF-836B-C11BCF99E358}" type="slidenum">
              <a:rPr lang="en-US" smtClean="0"/>
              <a:t>2</a:t>
            </a:fld>
            <a:endParaRPr lang="en-US" dirty="0"/>
          </a:p>
        </p:txBody>
      </p:sp>
    </p:spTree>
    <p:extLst>
      <p:ext uri="{BB962C8B-B14F-4D97-AF65-F5344CB8AC3E}">
        <p14:creationId xmlns:p14="http://schemas.microsoft.com/office/powerpoint/2010/main" val="2259494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 the team lays out the Initial Flow Diagram and views it in its entirety, it will become apparent that some steps that contribute to understanding systems issues may have been omitted; therefore, additional information will be required to close gaps in knowledge. The Initial Flow Diagram also enables the team to answer the “where” and “how” to obtain missing information as well as assists the team in identifying the areas of the facility that need to be visited, what processes might be simulated, what documents require review, and who should be interviewed.</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D66F03DE-1902-48EF-836B-C11BCF99E358}" type="slidenum">
              <a:rPr lang="en-US" smtClean="0"/>
              <a:t>12</a:t>
            </a:fld>
            <a:endParaRPr lang="en-US" dirty="0"/>
          </a:p>
        </p:txBody>
      </p:sp>
    </p:spTree>
    <p:extLst>
      <p:ext uri="{BB962C8B-B14F-4D97-AF65-F5344CB8AC3E}">
        <p14:creationId xmlns:p14="http://schemas.microsoft.com/office/powerpoint/2010/main" val="3424782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Initial Understanding is a narrative expression of the RCA team’s work that produced the Initial Flow Diagram. This means that the Initial Understanding may explain information in greater detail than is possible in the stepwise display in the Initial Flow Diagram. The Initial Understanding should be viewed as separate from, and complimentary to, the Initial Flow Diagram.</a:t>
            </a:r>
          </a:p>
          <a:p>
            <a:r>
              <a:rPr lang="en-US" dirty="0"/>
              <a:t>The team should first learn about the context of the event, including staffing, environmental and other influencing factors or data points. This critical work involves understanding and defining what factual events took place leading to an adverse event. By objectively investigating what happened, the team may find missing information that changes the understanding of the event and in turn, helps the team more accurately connect the dots.</a:t>
            </a:r>
          </a:p>
          <a:p>
            <a:endParaRPr lang="en-US" dirty="0"/>
          </a:p>
        </p:txBody>
      </p:sp>
      <p:sp>
        <p:nvSpPr>
          <p:cNvPr id="4" name="Slide Number Placeholder 3"/>
          <p:cNvSpPr>
            <a:spLocks noGrp="1"/>
          </p:cNvSpPr>
          <p:nvPr>
            <p:ph type="sldNum" sz="quarter" idx="5"/>
          </p:nvPr>
        </p:nvSpPr>
        <p:spPr/>
        <p:txBody>
          <a:bodyPr/>
          <a:lstStyle/>
          <a:p>
            <a:fld id="{D66F03DE-1902-48EF-836B-C11BCF99E358}" type="slidenum">
              <a:rPr lang="en-US" smtClean="0"/>
              <a:t>13</a:t>
            </a:fld>
            <a:endParaRPr lang="en-US" dirty="0"/>
          </a:p>
        </p:txBody>
      </p:sp>
    </p:spTree>
    <p:extLst>
      <p:ext uri="{BB962C8B-B14F-4D97-AF65-F5344CB8AC3E}">
        <p14:creationId xmlns:p14="http://schemas.microsoft.com/office/powerpoint/2010/main" val="1936575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drafting the Initial Understanding, keep the team on task by using a “parking lot” for questions that arise that are not directly associated with the event but may require analysis at a later time. Determine what information is missing or needed for complete understanding of the event by:</a:t>
            </a:r>
          </a:p>
          <a:p>
            <a:r>
              <a:rPr lang="en-US" dirty="0"/>
              <a:t>• Gathering data to gain understanding of the event, the causal factors, and associated root causes.</a:t>
            </a:r>
          </a:p>
          <a:p>
            <a:r>
              <a:rPr lang="en-US" dirty="0"/>
              <a:t>• Ensuring consistent use of the Triage Questions, discussed below, to identify system and process vulnerabilities. This allows for continued focus on environmental factors and systems rather than people.</a:t>
            </a:r>
          </a:p>
          <a:p>
            <a:r>
              <a:rPr lang="en-US" dirty="0"/>
              <a:t>• Continuing to gather data until the team establishes a clear understanding of the event and the existing factors that led up to it.</a:t>
            </a:r>
          </a:p>
          <a:p>
            <a:r>
              <a:rPr lang="en-US" dirty="0"/>
              <a:t>• Visiting the scene of the event and using the event related equipment, if possible, to safely simulate what happened.</a:t>
            </a:r>
          </a:p>
          <a:p>
            <a:r>
              <a:rPr lang="en-US" dirty="0"/>
              <a:t>A thorough review of available information will allow the team to determine what is not known about the event and what information still needs to be discovered.</a:t>
            </a:r>
          </a:p>
        </p:txBody>
      </p:sp>
      <p:sp>
        <p:nvSpPr>
          <p:cNvPr id="4" name="Slide Number Placeholder 3"/>
          <p:cNvSpPr>
            <a:spLocks noGrp="1"/>
          </p:cNvSpPr>
          <p:nvPr>
            <p:ph type="sldNum" sz="quarter" idx="5"/>
          </p:nvPr>
        </p:nvSpPr>
        <p:spPr/>
        <p:txBody>
          <a:bodyPr/>
          <a:lstStyle/>
          <a:p>
            <a:fld id="{D66F03DE-1902-48EF-836B-C11BCF99E358}" type="slidenum">
              <a:rPr lang="en-US" smtClean="0"/>
              <a:t>14</a:t>
            </a:fld>
            <a:endParaRPr lang="en-US" dirty="0"/>
          </a:p>
        </p:txBody>
      </p:sp>
    </p:spTree>
    <p:extLst>
      <p:ext uri="{BB962C8B-B14F-4D97-AF65-F5344CB8AC3E}">
        <p14:creationId xmlns:p14="http://schemas.microsoft.com/office/powerpoint/2010/main" val="3753025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Triage Questions are a standardized set of questions that help to ensure the team is carrying out a comprehensive inquiry. All triage questions should be addressed by the RCA team. Triage Questions are answered either “yes”, “no”, or “not applicable”; each of these answers assumes that the question asked was earnestly considered/addressed by the team and is acceptable. Triage Questions may be applied when the team builds the Initial Flow Diagram; however, they can also be referenced throughout the RCA process. As the team analyzes the event, they may naturally develop some of their own questions to augment the standardized Triage Questions. These “team questions” should be combined with the standardized Triage Questions to conduct the investigation and interviews.</a:t>
            </a:r>
          </a:p>
        </p:txBody>
      </p:sp>
      <p:sp>
        <p:nvSpPr>
          <p:cNvPr id="4" name="Slide Number Placeholder 3"/>
          <p:cNvSpPr>
            <a:spLocks noGrp="1"/>
          </p:cNvSpPr>
          <p:nvPr>
            <p:ph type="sldNum" sz="quarter" idx="5"/>
          </p:nvPr>
        </p:nvSpPr>
        <p:spPr/>
        <p:txBody>
          <a:bodyPr/>
          <a:lstStyle/>
          <a:p>
            <a:fld id="{D66F03DE-1902-48EF-836B-C11BCF99E358}" type="slidenum">
              <a:rPr lang="en-US" smtClean="0"/>
              <a:t>15</a:t>
            </a:fld>
            <a:endParaRPr lang="en-US" dirty="0"/>
          </a:p>
        </p:txBody>
      </p:sp>
    </p:spTree>
    <p:extLst>
      <p:ext uri="{BB962C8B-B14F-4D97-AF65-F5344CB8AC3E}">
        <p14:creationId xmlns:p14="http://schemas.microsoft.com/office/powerpoint/2010/main" val="2249715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team determine documents you feel appropriate to obtain and review.  Identify which team members will obtain and review which documents.  Examples of documents for review may include policies, procedures, reports, regulations, directives, medical records, and manufacturers’ literature. Establish goals and deadlines to complete the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review should be of current regulatory guidelines, evidenced based practice guidelines, current policies or directives that help your understanding of what should have occurred to help guide your investigation.  It could also help in the developing questions for the interviews.  If you understand what should have happened, you can target the “why” it wasn’t done.  What barriers, process issues or knowledge gaps occurred that led to the event.</a:t>
            </a:r>
          </a:p>
          <a:p>
            <a:endParaRPr lang="en-US" dirty="0"/>
          </a:p>
          <a:p>
            <a:r>
              <a:rPr lang="en-US" dirty="0"/>
              <a:t>These documents will help you understand “work as imagined” versus “work as done”</a:t>
            </a:r>
          </a:p>
          <a:p>
            <a:endParaRPr lang="en-US" dirty="0"/>
          </a:p>
        </p:txBody>
      </p:sp>
      <p:sp>
        <p:nvSpPr>
          <p:cNvPr id="4" name="Slide Number Placeholder 3"/>
          <p:cNvSpPr>
            <a:spLocks noGrp="1"/>
          </p:cNvSpPr>
          <p:nvPr>
            <p:ph type="sldNum" sz="quarter" idx="5"/>
          </p:nvPr>
        </p:nvSpPr>
        <p:spPr/>
        <p:txBody>
          <a:bodyPr/>
          <a:lstStyle/>
          <a:p>
            <a:fld id="{D66F03DE-1902-48EF-836B-C11BCF99E358}" type="slidenum">
              <a:rPr lang="en-US" smtClean="0"/>
              <a:t>16</a:t>
            </a:fld>
            <a:endParaRPr lang="en-US" dirty="0"/>
          </a:p>
        </p:txBody>
      </p:sp>
    </p:spTree>
    <p:extLst>
      <p:ext uri="{BB962C8B-B14F-4D97-AF65-F5344CB8AC3E}">
        <p14:creationId xmlns:p14="http://schemas.microsoft.com/office/powerpoint/2010/main" val="3459083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be asking the What, Where, When, How and Why but NOT the Who for steps 7 and 8 of the RCA process.  Remember the focus is on the system and not the individual</a:t>
            </a:r>
          </a:p>
          <a:p>
            <a:endParaRPr lang="en-US" dirty="0"/>
          </a:p>
          <a:p>
            <a:r>
              <a:rPr lang="en-US" dirty="0"/>
              <a:t>The team will identify the gaps in knowledge as well as attempt to understand “work as done” versus “work as imagined” including but not limited to using established policies, Directives, protocols, evidence-based practice, industry standards, interviews, pertinent records.</a:t>
            </a:r>
          </a:p>
        </p:txBody>
      </p:sp>
      <p:sp>
        <p:nvSpPr>
          <p:cNvPr id="4" name="Slide Number Placeholder 3"/>
          <p:cNvSpPr>
            <a:spLocks noGrp="1"/>
          </p:cNvSpPr>
          <p:nvPr>
            <p:ph type="sldNum" sz="quarter" idx="5"/>
          </p:nvPr>
        </p:nvSpPr>
        <p:spPr/>
        <p:txBody>
          <a:bodyPr/>
          <a:lstStyle/>
          <a:p>
            <a:fld id="{D66F03DE-1902-48EF-836B-C11BCF99E358}" type="slidenum">
              <a:rPr lang="en-US" smtClean="0"/>
              <a:t>17</a:t>
            </a:fld>
            <a:endParaRPr lang="en-US" dirty="0"/>
          </a:p>
        </p:txBody>
      </p:sp>
    </p:spTree>
    <p:extLst>
      <p:ext uri="{BB962C8B-B14F-4D97-AF65-F5344CB8AC3E}">
        <p14:creationId xmlns:p14="http://schemas.microsoft.com/office/powerpoint/2010/main" val="2964125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Pertinent Documents:  As a team determine documents you feel appropriate to obtain and review.  Identify which team members will obtain and review which documents.  Establish goals and deadlines to complete the review. These documents may include but not be limited to current Policy, SOP, Directives, reports, pertinent medical records, Regulations, Manufacturers’ literature.  These documents will help you to develop interview questions.</a:t>
            </a:r>
          </a:p>
          <a:p>
            <a:endParaRPr lang="en-US" dirty="0"/>
          </a:p>
          <a:p>
            <a:r>
              <a:rPr lang="en-US" dirty="0"/>
              <a:t>Interviews: Identify individuals to interview. Select a date, time and location agreeable to all parties. Develop and organize your questions in advance to help keep on task. Reinforce that the process is not punitive and is protected and privileged under 38 U.S.C. 5705. Encourage individual to tell their story and thank them for sharing it.  </a:t>
            </a:r>
          </a:p>
          <a:p>
            <a:endParaRPr lang="en-US" dirty="0"/>
          </a:p>
          <a:p>
            <a:r>
              <a:rPr lang="en-US" dirty="0"/>
              <a:t>Simulation:  Recreating the event with original individuals.  This study showed that there was an increase in the discovery of errors compared to traditional adverse event investigation.</a:t>
            </a:r>
          </a:p>
          <a:p>
            <a:endParaRPr lang="en-US" dirty="0"/>
          </a:p>
          <a:p>
            <a:r>
              <a:rPr lang="en-US" dirty="0"/>
              <a:t>Literature review: will help determine current evidence-based practice and prevalence of an incident. This may help with developing action plans later in the process.</a:t>
            </a:r>
          </a:p>
          <a:p>
            <a:endParaRPr lang="en-US" dirty="0"/>
          </a:p>
          <a:p>
            <a:r>
              <a:rPr lang="en-US" dirty="0"/>
              <a:t>Data Pull:  Utilize NCPS to pull and deidentify related events in JPSR and SPOT.  This will help you better understand the prevalence of the event and potentially lessons learned to help with action plans later in the process.</a:t>
            </a:r>
          </a:p>
          <a:p>
            <a:endParaRPr lang="en-US" dirty="0"/>
          </a:p>
        </p:txBody>
      </p:sp>
      <p:sp>
        <p:nvSpPr>
          <p:cNvPr id="4" name="Slide Number Placeholder 3"/>
          <p:cNvSpPr>
            <a:spLocks noGrp="1"/>
          </p:cNvSpPr>
          <p:nvPr>
            <p:ph type="sldNum" sz="quarter" idx="5"/>
          </p:nvPr>
        </p:nvSpPr>
        <p:spPr/>
        <p:txBody>
          <a:bodyPr/>
          <a:lstStyle/>
          <a:p>
            <a:fld id="{D66F03DE-1902-48EF-836B-C11BCF99E358}" type="slidenum">
              <a:rPr lang="en-US" smtClean="0"/>
              <a:t>18</a:t>
            </a:fld>
            <a:endParaRPr lang="en-US" dirty="0"/>
          </a:p>
        </p:txBody>
      </p:sp>
    </p:spTree>
    <p:extLst>
      <p:ext uri="{BB962C8B-B14F-4D97-AF65-F5344CB8AC3E}">
        <p14:creationId xmlns:p14="http://schemas.microsoft.com/office/powerpoint/2010/main" val="2851790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Final Flow Diagram follows the same graphic constructs used for the Initial Flow Diagram – that is shapes, arrows, and text. Because the Final Flow Diagram is constructed from the investigative work completed by the RCA team (interviews, simulations, document reviews, literature review, and analysis), it is markedly different in detail and appearance from the Initial Flow Diagram. Once the final flow diagram is complete, the RCA team will be able to view the event in its entirety and compare what happened to what should have happened. The team is able to visualize the deviations, formulate an understanding, and answer why deviations occurred. If further questions arise, the team may need to do more investigative work, such as follow up interviews or document review for clarification.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6F03DE-1902-48EF-836B-C11BCF99E3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1184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Cause-and-Effect Diagram is a systematic method of determining causal links, showing a primary effect of consequence, </a:t>
            </a:r>
          </a:p>
          <a:p>
            <a:endParaRPr lang="en-US" dirty="0"/>
          </a:p>
          <a:p>
            <a:r>
              <a:rPr lang="en-US" dirty="0"/>
              <a:t>This helps to reduce finger pointing and placing blame on any one person. </a:t>
            </a:r>
          </a:p>
          <a:p>
            <a:endParaRPr lang="en-US" dirty="0"/>
          </a:p>
          <a:p>
            <a:r>
              <a:rPr lang="en-US" dirty="0"/>
              <a:t>Helps identify barriers </a:t>
            </a:r>
          </a:p>
        </p:txBody>
      </p:sp>
      <p:sp>
        <p:nvSpPr>
          <p:cNvPr id="4" name="Slide Number Placeholder 3"/>
          <p:cNvSpPr>
            <a:spLocks noGrp="1"/>
          </p:cNvSpPr>
          <p:nvPr>
            <p:ph type="sldNum" sz="quarter" idx="5"/>
          </p:nvPr>
        </p:nvSpPr>
        <p:spPr/>
        <p:txBody>
          <a:bodyPr/>
          <a:lstStyle/>
          <a:p>
            <a:fld id="{D66F03DE-1902-48EF-836B-C11BCF99E358}" type="slidenum">
              <a:rPr lang="en-US" smtClean="0"/>
              <a:t>20</a:t>
            </a:fld>
            <a:endParaRPr lang="en-US"/>
          </a:p>
        </p:txBody>
      </p:sp>
    </p:spTree>
    <p:extLst>
      <p:ext uri="{BB962C8B-B14F-4D97-AF65-F5344CB8AC3E}">
        <p14:creationId xmlns:p14="http://schemas.microsoft.com/office/powerpoint/2010/main" val="2780446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backwards with "caused by" statements for specific actions and conditions until a reasonable preceding cause or contributing factor can no longer be identified.</a:t>
            </a:r>
          </a:p>
        </p:txBody>
      </p:sp>
      <p:sp>
        <p:nvSpPr>
          <p:cNvPr id="4" name="Slide Number Placeholder 3"/>
          <p:cNvSpPr>
            <a:spLocks noGrp="1"/>
          </p:cNvSpPr>
          <p:nvPr>
            <p:ph type="sldNum" sz="quarter" idx="5"/>
          </p:nvPr>
        </p:nvSpPr>
        <p:spPr/>
        <p:txBody>
          <a:bodyPr/>
          <a:lstStyle/>
          <a:p>
            <a:fld id="{D66F03DE-1902-48EF-836B-C11BCF99E358}" type="slidenum">
              <a:rPr lang="en-US" smtClean="0"/>
              <a:t>21</a:t>
            </a:fld>
            <a:endParaRPr lang="en-US"/>
          </a:p>
        </p:txBody>
      </p:sp>
    </p:spTree>
    <p:extLst>
      <p:ext uri="{BB962C8B-B14F-4D97-AF65-F5344CB8AC3E}">
        <p14:creationId xmlns:p14="http://schemas.microsoft.com/office/powerpoint/2010/main" val="3048814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Safety Assessment Code (SAC):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Process of analyzing adverse events and close calls to determine if a RCA, aggregate review, or other action will be completed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Categories to rate adverse events and close calls/near misses: Severity and Probability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SAC Matrix: </a:t>
            </a:r>
            <a:r>
              <a:rPr lang="en-US" sz="1200" kern="1200" dirty="0">
                <a:solidFill>
                  <a:schemeClr val="tx1"/>
                </a:solidFill>
                <a:latin typeface="+mn-lt"/>
                <a:ea typeface="+mn-ea"/>
                <a:cs typeface="+mn-cs"/>
              </a:rPr>
              <a:t>a grid used to pair severity and probability to obtain a SAC Score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SAC Score – Risk Score: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3</a:t>
            </a:r>
            <a:r>
              <a:rPr lang="en-US" sz="1200" kern="1200" dirty="0">
                <a:solidFill>
                  <a:schemeClr val="tx1"/>
                </a:solidFill>
                <a:latin typeface="+mn-lt"/>
                <a:ea typeface="+mn-ea"/>
                <a:cs typeface="+mn-cs"/>
              </a:rPr>
              <a:t>=high risk, </a:t>
            </a:r>
            <a:r>
              <a:rPr lang="en-US" sz="1200" b="1" kern="1200" dirty="0">
                <a:solidFill>
                  <a:schemeClr val="tx1"/>
                </a:solidFill>
                <a:latin typeface="+mn-lt"/>
                <a:ea typeface="+mn-ea"/>
                <a:cs typeface="+mn-cs"/>
              </a:rPr>
              <a:t>2</a:t>
            </a:r>
            <a:r>
              <a:rPr lang="en-US" sz="1200" kern="1200" dirty="0">
                <a:solidFill>
                  <a:schemeClr val="tx1"/>
                </a:solidFill>
                <a:latin typeface="+mn-lt"/>
                <a:ea typeface="+mn-ea"/>
                <a:cs typeface="+mn-cs"/>
              </a:rPr>
              <a:t>=intermediate risk,</a:t>
            </a:r>
            <a:r>
              <a:rPr lang="en-US" sz="1200" b="1" kern="1200" dirty="0">
                <a:solidFill>
                  <a:schemeClr val="tx1"/>
                </a:solidFill>
                <a:latin typeface="+mn-lt"/>
                <a:ea typeface="+mn-ea"/>
                <a:cs typeface="+mn-cs"/>
              </a:rPr>
              <a:t>1</a:t>
            </a:r>
            <a:r>
              <a:rPr lang="en-US" sz="1200" kern="1200" dirty="0">
                <a:solidFill>
                  <a:schemeClr val="tx1"/>
                </a:solidFill>
                <a:latin typeface="+mn-lt"/>
                <a:ea typeface="+mn-ea"/>
                <a:cs typeface="+mn-cs"/>
              </a:rPr>
              <a:t>=low risk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SAC </a:t>
            </a:r>
            <a:r>
              <a:rPr lang="en-US" sz="1200" b="1" kern="1200" dirty="0">
                <a:solidFill>
                  <a:schemeClr val="tx1"/>
                </a:solidFill>
                <a:latin typeface="+mn-lt"/>
                <a:ea typeface="+mn-ea"/>
                <a:cs typeface="+mn-cs"/>
              </a:rPr>
              <a:t>1</a:t>
            </a:r>
            <a:r>
              <a:rPr lang="en-US" sz="1200" kern="1200" dirty="0">
                <a:solidFill>
                  <a:schemeClr val="tx1"/>
                </a:solidFill>
                <a:latin typeface="+mn-lt"/>
                <a:ea typeface="+mn-ea"/>
                <a:cs typeface="+mn-cs"/>
              </a:rPr>
              <a:t> or </a:t>
            </a:r>
            <a:r>
              <a:rPr lang="en-US" sz="1200" b="1" kern="1200" dirty="0">
                <a:solidFill>
                  <a:schemeClr val="tx1"/>
                </a:solidFill>
                <a:latin typeface="+mn-lt"/>
                <a:ea typeface="+mn-ea"/>
                <a:cs typeface="+mn-cs"/>
              </a:rPr>
              <a:t>2</a:t>
            </a:r>
            <a:r>
              <a:rPr lang="en-US" sz="1200" kern="1200" dirty="0">
                <a:solidFill>
                  <a:schemeClr val="tx1"/>
                </a:solidFill>
                <a:latin typeface="+mn-lt"/>
                <a:ea typeface="+mn-ea"/>
                <a:cs typeface="+mn-cs"/>
              </a:rPr>
              <a:t> events: based on topic/needs of facility: evaluate through individual or Aggregate Review RCA</a:t>
            </a:r>
            <a:endParaRPr lang="en-US" dirty="0"/>
          </a:p>
          <a:p>
            <a:pPr marL="171450" lvl="0" indent="-171450">
              <a:buFont typeface="Arial" panose="020B0604020202020204" pitchFamily="34" charset="0"/>
              <a:buChar char="•"/>
            </a:pPr>
            <a:r>
              <a:rPr lang="en-US" i="1" dirty="0"/>
              <a:t>Actual</a:t>
            </a:r>
            <a:r>
              <a:rPr lang="en-US" dirty="0"/>
              <a:t> SAC 3 events (what really happened): Individual RCA </a:t>
            </a:r>
            <a:r>
              <a:rPr lang="en-US" u="sng" dirty="0"/>
              <a:t>required</a:t>
            </a:r>
          </a:p>
          <a:p>
            <a:pPr marL="171450" lvl="0" indent="-171450">
              <a:buFont typeface="Arial" panose="020B0604020202020204" pitchFamily="34" charset="0"/>
              <a:buChar char="•"/>
            </a:pPr>
            <a:r>
              <a:rPr lang="en-US" i="1" dirty="0"/>
              <a:t>Potential </a:t>
            </a:r>
            <a:r>
              <a:rPr lang="en-US" dirty="0"/>
              <a:t>SAC </a:t>
            </a:r>
            <a:r>
              <a:rPr lang="en-US" b="1" dirty="0"/>
              <a:t>3</a:t>
            </a:r>
            <a:r>
              <a:rPr lang="en-US" dirty="0"/>
              <a:t> events (</a:t>
            </a:r>
            <a:r>
              <a:rPr lang="en-US" sz="1200" kern="1200" dirty="0">
                <a:solidFill>
                  <a:schemeClr val="tx1"/>
                </a:solidFill>
                <a:latin typeface="+mn-lt"/>
                <a:ea typeface="+mn-ea"/>
                <a:cs typeface="+mn-cs"/>
              </a:rPr>
              <a:t>what may have happened; what could happen in the future</a:t>
            </a:r>
            <a:r>
              <a:rPr lang="en-US" dirty="0"/>
              <a:t>):</a:t>
            </a:r>
          </a:p>
          <a:p>
            <a:pPr marL="320040" lvl="0" indent="-171450">
              <a:buFont typeface="Calibri" panose="020F0502020204030204" pitchFamily="34" charset="0"/>
              <a:buChar char="―"/>
            </a:pPr>
            <a:r>
              <a:rPr lang="en-US" dirty="0"/>
              <a:t>Aggregate and analyze together example: annual Mediation Aggregate Review RCA</a:t>
            </a:r>
          </a:p>
          <a:p>
            <a:pPr marL="320040" lvl="0" indent="-171450">
              <a:buFont typeface="Calibri" panose="020F0502020204030204" pitchFamily="34" charset="0"/>
              <a:buChar char="―"/>
            </a:pPr>
            <a:r>
              <a:rPr lang="en-US" dirty="0"/>
              <a:t>review for </a:t>
            </a:r>
            <a:r>
              <a:rPr lang="en-US" sz="1200" kern="1200" dirty="0">
                <a:solidFill>
                  <a:schemeClr val="tx1"/>
                </a:solidFill>
                <a:latin typeface="+mn-lt"/>
                <a:ea typeface="+mn-ea"/>
                <a:cs typeface="+mn-cs"/>
              </a:rPr>
              <a:t>inclusion in PSAT: annual Falls PSAT; Wandering and Missing Patient PSAT</a:t>
            </a:r>
          </a:p>
        </p:txBody>
      </p:sp>
      <p:sp>
        <p:nvSpPr>
          <p:cNvPr id="4" name="Slide Number Placeholder 3"/>
          <p:cNvSpPr>
            <a:spLocks noGrp="1"/>
          </p:cNvSpPr>
          <p:nvPr>
            <p:ph type="sldNum" sz="quarter" idx="5"/>
          </p:nvPr>
        </p:nvSpPr>
        <p:spPr/>
        <p:txBody>
          <a:bodyPr/>
          <a:lstStyle/>
          <a:p>
            <a:fld id="{D66F03DE-1902-48EF-836B-C11BCF99E358}" type="slidenum">
              <a:rPr lang="en-US" smtClean="0"/>
              <a:t>4</a:t>
            </a:fld>
            <a:endParaRPr lang="en-US" dirty="0"/>
          </a:p>
        </p:txBody>
      </p:sp>
    </p:spTree>
    <p:extLst>
      <p:ext uri="{BB962C8B-B14F-4D97-AF65-F5344CB8AC3E}">
        <p14:creationId xmlns:p14="http://schemas.microsoft.com/office/powerpoint/2010/main" val="3904151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put the final understanding into a diagram. The lines represent “Caused by” or “Why did this occur” moving from the single problem statement to many actions and conditions</a:t>
            </a:r>
          </a:p>
          <a:p>
            <a:endParaRPr lang="en-US" dirty="0"/>
          </a:p>
          <a:p>
            <a:r>
              <a:rPr lang="en-US" dirty="0"/>
              <a:t>Ask “</a:t>
            </a:r>
            <a:r>
              <a:rPr lang="en-US" b="1" u="sng" dirty="0"/>
              <a:t>How</a:t>
            </a:r>
            <a:r>
              <a:rPr lang="en-US" dirty="0"/>
              <a:t> did this happen?”  Or  “</a:t>
            </a:r>
            <a:r>
              <a:rPr lang="en-US" b="1" dirty="0"/>
              <a:t>What</a:t>
            </a:r>
            <a:r>
              <a:rPr lang="en-US" dirty="0"/>
              <a:t> caused this?”. While a picture can be worth a thousand words, you don’t need to be too complicated nor to simple. </a:t>
            </a:r>
          </a:p>
          <a:p>
            <a:endParaRPr lang="en-US" dirty="0"/>
          </a:p>
          <a:p>
            <a:r>
              <a:rPr lang="en-US" dirty="0"/>
              <a:t>The problem (or the Primary effect) is what happened, or the result.  The primary effect could be “Patient broke left upper arm” or “Severe tissue necrosis” or “Fluid overload” or “Patient Died”.  In this case, it is a house fire!  </a:t>
            </a:r>
          </a:p>
          <a:p>
            <a:endParaRPr lang="en-US" dirty="0"/>
          </a:p>
          <a:p>
            <a:r>
              <a:rPr lang="en-US" dirty="0"/>
              <a:t>The  Action(s) (think verb) relate to causes that are in motion, or in an active state, are momentary in nature and easily recognizable. In this case the patient (or someone) lit a match.     </a:t>
            </a:r>
          </a:p>
          <a:p>
            <a:endParaRPr lang="en-US" dirty="0"/>
          </a:p>
          <a:p>
            <a:r>
              <a:rPr lang="en-US" dirty="0"/>
              <a:t>The Condition(s) (what causes the action to happen) are passive in nature, often unseen or existing quietly in the background.  Conditions are things we know about, but frequently don’t receive much thought or consideration under most circumstances and exist over time prior to an action.  In this example, we know that oxygen can be combustible if exposed to a flame; however, it may not be a condition we actively think about. </a:t>
            </a:r>
          </a:p>
          <a:p>
            <a:endParaRPr lang="en-US" dirty="0"/>
          </a:p>
          <a:p>
            <a:r>
              <a:rPr lang="en-US" dirty="0"/>
              <a:t>In this case what conditions need to be present for a fire if a match was lit? An ignition source (for instance, an oxygen tank), Oxygen (perhaps from the oxygen “halo” when a person uses an oxygen tank) was present, and oxygen is a combustible material. </a:t>
            </a:r>
          </a:p>
          <a:p>
            <a:endParaRPr lang="en-US" dirty="0"/>
          </a:p>
          <a:p>
            <a:r>
              <a:rPr lang="en-US" b="1" dirty="0"/>
              <a:t>OF NOTE</a:t>
            </a:r>
            <a:r>
              <a:rPr lang="en-US" dirty="0"/>
              <a:t>: When starting a cause-effect diagram, it is important to identify </a:t>
            </a:r>
            <a:r>
              <a:rPr lang="en-US" b="1" dirty="0"/>
              <a:t>at least </a:t>
            </a:r>
            <a:r>
              <a:rPr lang="en-US" dirty="0"/>
              <a:t>two causes, </a:t>
            </a:r>
            <a:r>
              <a:rPr lang="en-US" i="1" dirty="0"/>
              <a:t>one an action cause</a:t>
            </a:r>
            <a:r>
              <a:rPr lang="en-US" dirty="0"/>
              <a:t>, </a:t>
            </a:r>
            <a:r>
              <a:rPr lang="en-US" i="1" dirty="0"/>
              <a:t>the other a condition cause </a:t>
            </a:r>
            <a:r>
              <a:rPr lang="en-US" dirty="0"/>
              <a:t>for the Primary Effect of Consequence/ problem statement.  There could also be more.</a:t>
            </a:r>
          </a:p>
          <a:p>
            <a:endParaRPr lang="en-US" dirty="0"/>
          </a:p>
          <a:p>
            <a:r>
              <a:rPr lang="en-US" dirty="0"/>
              <a:t>The RCA Team keeps asking a “caused by” or a “why” question for each action and condition.  </a:t>
            </a:r>
            <a:r>
              <a:rPr lang="en-US" b="1" dirty="0"/>
              <a:t>Keep going!  </a:t>
            </a:r>
            <a:endParaRPr lang="en-US" dirty="0"/>
          </a:p>
          <a:p>
            <a:endParaRPr lang="en-US" dirty="0"/>
          </a:p>
          <a:p>
            <a:r>
              <a:rPr lang="en-US" dirty="0"/>
              <a:t>The causes may become effects.  The team continues to work backwards, each time asking the question “caused by” or “why ‘ identifying additional causes (actions and/or conditions). </a:t>
            </a:r>
          </a:p>
          <a:p>
            <a:endParaRPr lang="en-US" dirty="0"/>
          </a:p>
          <a:p>
            <a:r>
              <a:rPr lang="en-US" dirty="0"/>
              <a:t>This results in an ever-expanding set of causes that can become lengthy or short.  No two Cause-and-effects diagrams are the same. </a:t>
            </a:r>
          </a:p>
          <a:p>
            <a:endParaRPr lang="en-US" dirty="0"/>
          </a:p>
        </p:txBody>
      </p:sp>
      <p:sp>
        <p:nvSpPr>
          <p:cNvPr id="4" name="Slide Number Placeholder 3"/>
          <p:cNvSpPr>
            <a:spLocks noGrp="1"/>
          </p:cNvSpPr>
          <p:nvPr>
            <p:ph type="sldNum" sz="quarter" idx="5"/>
          </p:nvPr>
        </p:nvSpPr>
        <p:spPr/>
        <p:txBody>
          <a:bodyPr/>
          <a:lstStyle/>
          <a:p>
            <a:fld id="{D66F03DE-1902-48EF-836B-C11BCF99E358}" type="slidenum">
              <a:rPr lang="en-US" smtClean="0"/>
              <a:t>22</a:t>
            </a:fld>
            <a:endParaRPr lang="en-US"/>
          </a:p>
        </p:txBody>
      </p:sp>
    </p:spTree>
    <p:extLst>
      <p:ext uri="{BB962C8B-B14F-4D97-AF65-F5344CB8AC3E}">
        <p14:creationId xmlns:p14="http://schemas.microsoft.com/office/powerpoint/2010/main" val="3313094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Not all identified causes and effects fit neatly into a perfectly linear and symmetrical model.</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team may find as they move further backward in causation actions and conditions, there may not always be an identifiable action and condition.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OR there may be </a:t>
            </a:r>
            <a:r>
              <a:rPr lang="en-US" sz="1200" b="1" i="0" kern="1200" dirty="0">
                <a:solidFill>
                  <a:schemeClr val="tx1"/>
                </a:solidFill>
                <a:effectLst/>
                <a:latin typeface="+mn-lt"/>
                <a:ea typeface="+mn-ea"/>
                <a:cs typeface="+mn-cs"/>
              </a:rPr>
              <a:t>multiple</a:t>
            </a:r>
            <a:r>
              <a:rPr lang="en-US" sz="1200" b="0" i="0" kern="1200" dirty="0">
                <a:solidFill>
                  <a:schemeClr val="tx1"/>
                </a:solidFill>
                <a:effectLst/>
                <a:latin typeface="+mn-lt"/>
                <a:ea typeface="+mn-ea"/>
                <a:cs typeface="+mn-cs"/>
              </a:rPr>
              <a:t> actions and/or conditions identified. The team can continue asking “why” to develop the diagram</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Cause-and-Effect diagram is a take-off of an example by the National Patient Safety Foundation(2016)</a:t>
            </a:r>
          </a:p>
          <a:p>
            <a:endParaRPr lang="en-US" dirty="0"/>
          </a:p>
        </p:txBody>
      </p:sp>
      <p:sp>
        <p:nvSpPr>
          <p:cNvPr id="4" name="Slide Number Placeholder 3"/>
          <p:cNvSpPr>
            <a:spLocks noGrp="1"/>
          </p:cNvSpPr>
          <p:nvPr>
            <p:ph type="sldNum" sz="quarter" idx="5"/>
          </p:nvPr>
        </p:nvSpPr>
        <p:spPr/>
        <p:txBody>
          <a:bodyPr/>
          <a:lstStyle/>
          <a:p>
            <a:fld id="{D66F03DE-1902-48EF-836B-C11BCF99E358}" type="slidenum">
              <a:rPr lang="en-US" smtClean="0"/>
              <a:t>23</a:t>
            </a:fld>
            <a:endParaRPr lang="en-US"/>
          </a:p>
        </p:txBody>
      </p:sp>
    </p:spTree>
    <p:extLst>
      <p:ext uri="{BB962C8B-B14F-4D97-AF65-F5344CB8AC3E}">
        <p14:creationId xmlns:p14="http://schemas.microsoft.com/office/powerpoint/2010/main" val="3756692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 then becomes: When do we stop? </a:t>
            </a:r>
          </a:p>
          <a:p>
            <a:endParaRPr lang="en-US" dirty="0"/>
          </a:p>
          <a:p>
            <a:r>
              <a:rPr lang="en-US" dirty="0"/>
              <a:t>That is why we have an RCA Team made up of different people and possibly from different professions or work groups. </a:t>
            </a:r>
          </a:p>
          <a:p>
            <a:endParaRPr lang="en-US" dirty="0"/>
          </a:p>
          <a:p>
            <a:r>
              <a:rPr lang="en-US" dirty="0"/>
              <a:t>When the RCA Team is committed to finding answers and identifying action and condition causes for each effect, the deeper the team’s understanding of the problem and contributing factors.  This adds a richness and ideas we may not have considered. </a:t>
            </a:r>
          </a:p>
          <a:p>
            <a:endParaRPr lang="en-US" dirty="0"/>
          </a:p>
        </p:txBody>
      </p:sp>
      <p:sp>
        <p:nvSpPr>
          <p:cNvPr id="4" name="Slide Number Placeholder 3"/>
          <p:cNvSpPr>
            <a:spLocks noGrp="1"/>
          </p:cNvSpPr>
          <p:nvPr>
            <p:ph type="sldNum" sz="quarter" idx="5"/>
          </p:nvPr>
        </p:nvSpPr>
        <p:spPr/>
        <p:txBody>
          <a:bodyPr/>
          <a:lstStyle/>
          <a:p>
            <a:fld id="{D66F03DE-1902-48EF-836B-C11BCF99E358}" type="slidenum">
              <a:rPr lang="en-US" smtClean="0"/>
              <a:t>24</a:t>
            </a:fld>
            <a:endParaRPr lang="en-US"/>
          </a:p>
        </p:txBody>
      </p:sp>
    </p:spTree>
    <p:extLst>
      <p:ext uri="{BB962C8B-B14F-4D97-AF65-F5344CB8AC3E}">
        <p14:creationId xmlns:p14="http://schemas.microsoft.com/office/powerpoint/2010/main" val="1165518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don’t want to stop too soon!  </a:t>
            </a:r>
          </a:p>
          <a:p>
            <a:endParaRPr lang="en-US" dirty="0"/>
          </a:p>
          <a:p>
            <a:r>
              <a:rPr lang="en-US" dirty="0"/>
              <a:t>We don’t want to go to the point of the ridiculous, either. For example, if a condition identified is snowy winter weather, asking why and following through with additional causal inquiries is a fruitless exercise.  </a:t>
            </a:r>
          </a:p>
          <a:p>
            <a:endParaRPr lang="en-US" dirty="0"/>
          </a:p>
          <a:p>
            <a:r>
              <a:rPr lang="en-US" dirty="0"/>
              <a:t>When you reach a point when it seems that there is nothing else,  STOP!</a:t>
            </a:r>
          </a:p>
          <a:p>
            <a:endParaRPr lang="en-US" dirty="0"/>
          </a:p>
        </p:txBody>
      </p:sp>
      <p:sp>
        <p:nvSpPr>
          <p:cNvPr id="4" name="Slide Number Placeholder 3"/>
          <p:cNvSpPr>
            <a:spLocks noGrp="1"/>
          </p:cNvSpPr>
          <p:nvPr>
            <p:ph type="sldNum" sz="quarter" idx="5"/>
          </p:nvPr>
        </p:nvSpPr>
        <p:spPr/>
        <p:txBody>
          <a:bodyPr/>
          <a:lstStyle/>
          <a:p>
            <a:fld id="{D66F03DE-1902-48EF-836B-C11BCF99E358}" type="slidenum">
              <a:rPr lang="en-US" smtClean="0"/>
              <a:t>25</a:t>
            </a:fld>
            <a:endParaRPr lang="en-US"/>
          </a:p>
        </p:txBody>
      </p:sp>
    </p:spTree>
    <p:extLst>
      <p:ext uri="{BB962C8B-B14F-4D97-AF65-F5344CB8AC3E}">
        <p14:creationId xmlns:p14="http://schemas.microsoft.com/office/powerpoint/2010/main" val="1568329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the time to tell the story of what happened and your findings and fill in details that are difficult to include in the process flow mapping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Tell of the known facts from start (first known relevant fact) to finish (last known relevant fact) and include information derived from interviews, simulations, document reviews, literature review, and analysis conducted by the RCA team</a:t>
            </a:r>
            <a:r>
              <a:rPr lang="en-US" dirty="0"/>
              <a:t>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To avoid any confusion, this narrative should be written in a chronologic order of the process.  For instance, “The RCA Team then found the process for IV dressing changes was not followed because the staff didn’t agree with it, so we looked up any SOP’s, policies and Directives as well as any information available through the INS (Infusion Nurse Society).  We also completed a literature search using the keywords ‘IV Dressing Change, IV sites, Intravenous and nursing’.”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Addresses missing information from the JPSR log or patient safety report.  Using the IV dressing change issue, this may be the dressing kits were not available on the unit where the incident happen, and Logistics did not have any in stock and were waiting on an order to come in.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Addresses gaps in knowledge identified in the initial understanding, such as staff were unaware of alternative methods of changing an IV dressing and securing the site.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narrative also assists in understanding the root cause and contributing factor statements that follow the written RCA.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6F03DE-1902-48EF-836B-C11BCF99E3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890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Root Cause/Contributing Factor Statements (RC/CF) statements must be meaningful, and value added. </a:t>
            </a:r>
          </a:p>
          <a:p>
            <a:endParaRPr lang="en-US" dirty="0"/>
          </a:p>
          <a:p>
            <a:r>
              <a:rPr lang="en-US" dirty="0"/>
              <a:t>RC/CF statements are basically the same. </a:t>
            </a:r>
          </a:p>
          <a:p>
            <a:endParaRPr lang="en-US" dirty="0"/>
          </a:p>
          <a:p>
            <a:r>
              <a:rPr lang="en-US" dirty="0"/>
              <a:t>RC/CF statements should lead the team to identify what system vulnerabilities contributed to the adverse event or close call. </a:t>
            </a:r>
          </a:p>
          <a:p>
            <a:endParaRPr lang="en-US" dirty="0"/>
          </a:p>
          <a:p>
            <a:r>
              <a:rPr lang="en-US" dirty="0"/>
              <a:t>RC/CF answer the questions –“what exactly needs to be fixed and how do we fix it?”</a:t>
            </a:r>
          </a:p>
          <a:p>
            <a:endParaRPr lang="en-US" dirty="0"/>
          </a:p>
          <a:p>
            <a:r>
              <a:rPr lang="en-US" dirty="0"/>
              <a:t>The term “Root Cause” is rarely, if ever, attributed to </a:t>
            </a:r>
            <a:r>
              <a:rPr lang="en-US" b="1" dirty="0"/>
              <a:t>one</a:t>
            </a:r>
            <a:r>
              <a:rPr lang="en-US" dirty="0"/>
              <a:t> causal factor and several factors that influenced the series of events leading to the adverse event or close call may be found. Some factors may have more influence on the event than others. </a:t>
            </a:r>
          </a:p>
          <a:p>
            <a:endParaRPr lang="en-US" dirty="0"/>
          </a:p>
          <a:p>
            <a:r>
              <a:rPr lang="en-US" dirty="0"/>
              <a:t>RC/CF Statements flow naturally from the Final Understanding</a:t>
            </a:r>
          </a:p>
          <a:p>
            <a:endParaRPr lang="en-US" dirty="0"/>
          </a:p>
        </p:txBody>
      </p:sp>
      <p:sp>
        <p:nvSpPr>
          <p:cNvPr id="4" name="Slide Number Placeholder 3"/>
          <p:cNvSpPr>
            <a:spLocks noGrp="1"/>
          </p:cNvSpPr>
          <p:nvPr>
            <p:ph type="sldNum" sz="quarter" idx="5"/>
          </p:nvPr>
        </p:nvSpPr>
        <p:spPr/>
        <p:txBody>
          <a:bodyPr/>
          <a:lstStyle/>
          <a:p>
            <a:fld id="{D66F03DE-1902-48EF-836B-C11BCF99E358}" type="slidenum">
              <a:rPr lang="en-US" smtClean="0"/>
              <a:t>27</a:t>
            </a:fld>
            <a:endParaRPr lang="en-US"/>
          </a:p>
        </p:txBody>
      </p:sp>
    </p:spTree>
    <p:extLst>
      <p:ext uri="{BB962C8B-B14F-4D97-AF65-F5344CB8AC3E}">
        <p14:creationId xmlns:p14="http://schemas.microsoft.com/office/powerpoint/2010/main" val="15220276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say “Craft” as this may take some wordsmithing to convey the contributing factors statement for clarity of intent. </a:t>
            </a:r>
          </a:p>
          <a:p>
            <a:endParaRPr lang="en-US" dirty="0"/>
          </a:p>
          <a:p>
            <a:r>
              <a:rPr lang="en-US" dirty="0"/>
              <a:t>The RCA team will select those causal factors (one or more) that rise above others to a point where they require attention and corrective action. It can be thought of as</a:t>
            </a:r>
          </a:p>
          <a:p>
            <a:endParaRPr lang="en-US" dirty="0"/>
          </a:p>
        </p:txBody>
      </p:sp>
      <p:sp>
        <p:nvSpPr>
          <p:cNvPr id="4" name="Slide Number Placeholder 3"/>
          <p:cNvSpPr>
            <a:spLocks noGrp="1"/>
          </p:cNvSpPr>
          <p:nvPr>
            <p:ph type="sldNum" sz="quarter" idx="5"/>
          </p:nvPr>
        </p:nvSpPr>
        <p:spPr/>
        <p:txBody>
          <a:bodyPr/>
          <a:lstStyle/>
          <a:p>
            <a:fld id="{D66F03DE-1902-48EF-836B-C11BCF99E358}" type="slidenum">
              <a:rPr lang="en-US" smtClean="0"/>
              <a:t>28</a:t>
            </a:fld>
            <a:endParaRPr lang="en-US"/>
          </a:p>
        </p:txBody>
      </p:sp>
    </p:spTree>
    <p:extLst>
      <p:ext uri="{BB962C8B-B14F-4D97-AF65-F5344CB8AC3E}">
        <p14:creationId xmlns:p14="http://schemas.microsoft.com/office/powerpoint/2010/main" val="8362176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RC/CF statements are written in accordance with the Five Rules of Causation based on the work of “NCPS and the Federal Aviation Administration technical report Maintenance Error Causation” by David Marx (1999)</a:t>
            </a:r>
          </a:p>
          <a:p>
            <a:endParaRPr lang="en-US" dirty="0"/>
          </a:p>
          <a:p>
            <a:endParaRPr lang="en-US" dirty="0"/>
          </a:p>
        </p:txBody>
      </p:sp>
      <p:sp>
        <p:nvSpPr>
          <p:cNvPr id="4" name="Slide Number Placeholder 3"/>
          <p:cNvSpPr>
            <a:spLocks noGrp="1"/>
          </p:cNvSpPr>
          <p:nvPr>
            <p:ph type="sldNum" sz="quarter" idx="5"/>
          </p:nvPr>
        </p:nvSpPr>
        <p:spPr/>
        <p:txBody>
          <a:bodyPr/>
          <a:lstStyle/>
          <a:p>
            <a:fld id="{D66F03DE-1902-48EF-836B-C11BCF99E358}" type="slidenum">
              <a:rPr lang="en-US" smtClean="0"/>
              <a:t>29</a:t>
            </a:fld>
            <a:endParaRPr lang="en-US"/>
          </a:p>
        </p:txBody>
      </p:sp>
    </p:spTree>
    <p:extLst>
      <p:ext uri="{BB962C8B-B14F-4D97-AF65-F5344CB8AC3E}">
        <p14:creationId xmlns:p14="http://schemas.microsoft.com/office/powerpoint/2010/main" val="4752988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6F03DE-1902-48EF-836B-C11BCF99E358}" type="slidenum">
              <a:rPr lang="en-US" smtClean="0"/>
              <a:t>30</a:t>
            </a:fld>
            <a:endParaRPr lang="en-US"/>
          </a:p>
        </p:txBody>
      </p:sp>
    </p:spTree>
    <p:extLst>
      <p:ext uri="{BB962C8B-B14F-4D97-AF65-F5344CB8AC3E}">
        <p14:creationId xmlns:p14="http://schemas.microsoft.com/office/powerpoint/2010/main" val="2709770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6F03DE-1902-48EF-836B-C11BCF99E3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35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45 days of facility becoming aware that an RCA is required, RCAs MUST be:</a:t>
            </a:r>
          </a:p>
          <a:p>
            <a:pPr marL="171450" indent="-171450">
              <a:buFont typeface="Arial" panose="020B0604020202020204" pitchFamily="34" charset="0"/>
              <a:buChar char="•"/>
            </a:pPr>
            <a:r>
              <a:rPr lang="en-US" dirty="0"/>
              <a:t>Completed,</a:t>
            </a:r>
          </a:p>
          <a:p>
            <a:pPr marL="171450" indent="-171450">
              <a:buFont typeface="Arial" panose="020B0604020202020204" pitchFamily="34" charset="0"/>
              <a:buChar char="•"/>
            </a:pPr>
            <a:r>
              <a:rPr lang="en-US" dirty="0"/>
              <a:t>Signed by facility Director or designee, and</a:t>
            </a:r>
          </a:p>
          <a:p>
            <a:pPr marL="171450" indent="-171450">
              <a:buFont typeface="Arial" panose="020B0604020202020204" pitchFamily="34" charset="0"/>
              <a:buChar char="•"/>
            </a:pPr>
            <a:r>
              <a:rPr lang="en-US" dirty="0"/>
              <a:t>Documented in SPOT.</a:t>
            </a:r>
          </a:p>
          <a:p>
            <a:r>
              <a:rPr lang="en-US" dirty="0"/>
              <a:t>See Figure 1. RCA Process Steps (p 6): Root Cause Analysis Flow Diagram</a:t>
            </a:r>
          </a:p>
        </p:txBody>
      </p:sp>
      <p:sp>
        <p:nvSpPr>
          <p:cNvPr id="4" name="Slide Number Placeholder 3"/>
          <p:cNvSpPr>
            <a:spLocks noGrp="1"/>
          </p:cNvSpPr>
          <p:nvPr>
            <p:ph type="sldNum" sz="quarter" idx="5"/>
          </p:nvPr>
        </p:nvSpPr>
        <p:spPr/>
        <p:txBody>
          <a:bodyPr/>
          <a:lstStyle/>
          <a:p>
            <a:fld id="{D66F03DE-1902-48EF-836B-C11BCF99E358}" type="slidenum">
              <a:rPr lang="en-US" smtClean="0"/>
              <a:t>5</a:t>
            </a:fld>
            <a:endParaRPr lang="en-US" dirty="0"/>
          </a:p>
        </p:txBody>
      </p:sp>
    </p:spTree>
    <p:extLst>
      <p:ext uri="{BB962C8B-B14F-4D97-AF65-F5344CB8AC3E}">
        <p14:creationId xmlns:p14="http://schemas.microsoft.com/office/powerpoint/2010/main" val="41572126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develop an Action Plan, the team must  develop Action Statements.  (Refer to SLIDE)</a:t>
            </a:r>
          </a:p>
          <a:p>
            <a:r>
              <a:rPr lang="en-US" dirty="0"/>
              <a:t>These Action Statements are the foundation for the Action Plan, which is a critical step in the RCA Process.</a:t>
            </a:r>
          </a:p>
          <a:p>
            <a:r>
              <a:rPr lang="en-US" dirty="0"/>
              <a:t>RCA Guidebook, p. 21</a:t>
            </a:r>
          </a:p>
        </p:txBody>
      </p:sp>
      <p:sp>
        <p:nvSpPr>
          <p:cNvPr id="4" name="Slide Number Placeholder 3"/>
          <p:cNvSpPr>
            <a:spLocks noGrp="1"/>
          </p:cNvSpPr>
          <p:nvPr>
            <p:ph type="sldNum" sz="quarter" idx="5"/>
          </p:nvPr>
        </p:nvSpPr>
        <p:spPr/>
        <p:txBody>
          <a:bodyPr/>
          <a:lstStyle/>
          <a:p>
            <a:fld id="{D66F03DE-1902-48EF-836B-C11BCF99E358}" type="slidenum">
              <a:rPr lang="en-US" smtClean="0"/>
              <a:t>33</a:t>
            </a:fld>
            <a:endParaRPr lang="en-US" dirty="0"/>
          </a:p>
        </p:txBody>
      </p:sp>
    </p:spTree>
    <p:extLst>
      <p:ext uri="{BB962C8B-B14F-4D97-AF65-F5344CB8AC3E}">
        <p14:creationId xmlns:p14="http://schemas.microsoft.com/office/powerpoint/2010/main" val="19064497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Actions are critical to the success of the RCA process. Each action must be related to a cause or contributing factor identified by the team. The Action Hierarchy table is presented in the RCA Guidebook (p. 22 Figure 7).  Most important – All members must be given time to present their ideas. DEFERENCE TO EXPERTISE</a:t>
            </a:r>
          </a:p>
          <a:p>
            <a:endParaRPr lang="en-US" dirty="0"/>
          </a:p>
        </p:txBody>
      </p:sp>
      <p:sp>
        <p:nvSpPr>
          <p:cNvPr id="4" name="Slide Number Placeholder 3"/>
          <p:cNvSpPr>
            <a:spLocks noGrp="1"/>
          </p:cNvSpPr>
          <p:nvPr>
            <p:ph type="sldNum" sz="quarter" idx="5"/>
          </p:nvPr>
        </p:nvSpPr>
        <p:spPr/>
        <p:txBody>
          <a:bodyPr/>
          <a:lstStyle/>
          <a:p>
            <a:fld id="{D66F03DE-1902-48EF-836B-C11BCF99E358}" type="slidenum">
              <a:rPr lang="en-US" smtClean="0"/>
              <a:t>34</a:t>
            </a:fld>
            <a:endParaRPr lang="en-US" dirty="0"/>
          </a:p>
        </p:txBody>
      </p:sp>
    </p:spTree>
    <p:extLst>
      <p:ext uri="{BB962C8B-B14F-4D97-AF65-F5344CB8AC3E}">
        <p14:creationId xmlns:p14="http://schemas.microsoft.com/office/powerpoint/2010/main" val="2320322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Action Hierarchy is presented on p. 22, Figure 7 in the RCA Guidebook</a:t>
            </a:r>
          </a:p>
          <a:p>
            <a:r>
              <a:rPr lang="en-US" dirty="0"/>
              <a:t>When stronger or intermediate actions are developed, there is usually training or a policy that must follow. There can be multiple actions for each root cause identified.</a:t>
            </a:r>
          </a:p>
          <a:p>
            <a:endParaRPr lang="en-US" dirty="0"/>
          </a:p>
          <a:p>
            <a:r>
              <a:rPr lang="en-US" dirty="0"/>
              <a:t>There should be a strong or intermediate action for each root cause (and may include weaker actions but should not ONLY be weaker actions).</a:t>
            </a:r>
          </a:p>
          <a:p>
            <a:endParaRPr lang="en-US" dirty="0"/>
          </a:p>
          <a:p>
            <a:r>
              <a:rPr lang="en-US" dirty="0"/>
              <a:t>NOTE: It may be necessary to implement an immediate or temporary action. – This will most likely be a temporary measure that may not prove to be sustainable. The team must understand how the system should operate.  EXAMPLE: A temporary sign or barrier may need to be implemented to protect people from hazards.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66F03DE-1902-48EF-836B-C11BCF99E358}" type="slidenum">
              <a:rPr lang="en-US" smtClean="0"/>
              <a:t>35</a:t>
            </a:fld>
            <a:endParaRPr lang="en-US" dirty="0"/>
          </a:p>
        </p:txBody>
      </p:sp>
    </p:spTree>
    <p:extLst>
      <p:ext uri="{BB962C8B-B14F-4D97-AF65-F5344CB8AC3E}">
        <p14:creationId xmlns:p14="http://schemas.microsoft.com/office/powerpoint/2010/main" val="909418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Provide examples of these actions; it is helpful to provide examples that are relevant to your specific audience.</a:t>
            </a:r>
          </a:p>
          <a:p>
            <a:endParaRPr lang="en-US" i="0" dirty="0"/>
          </a:p>
          <a:p>
            <a:r>
              <a:rPr lang="en-US" i="0" dirty="0"/>
              <a:t>Some examples include: </a:t>
            </a:r>
          </a:p>
          <a:p>
            <a:endParaRPr lang="en-US" i="0" dirty="0"/>
          </a:p>
          <a:p>
            <a:r>
              <a:rPr lang="en-US" i="0" dirty="0"/>
              <a:t>Major renovation of a nursing unit to include moving the nurses’ station to a more central location on the unit for better visibility and accessibility by nurses, staff, and patients/families. </a:t>
            </a:r>
          </a:p>
          <a:p>
            <a:endParaRPr lang="en-US" i="0" dirty="0"/>
          </a:p>
          <a:p>
            <a:r>
              <a:rPr lang="en-US" i="0" dirty="0"/>
              <a:t>Standardizing equipment throughout the facility helps to prevent errors related to unfamiliarity with a device/equipment. It can be something as small as a continuous glucose monitor or something larger like crash carts. </a:t>
            </a:r>
          </a:p>
          <a:p>
            <a:endParaRPr lang="en-US" i="0" dirty="0"/>
          </a:p>
          <a:p>
            <a:r>
              <a:rPr lang="en-US" i="0" dirty="0"/>
              <a:t>The culture of the organization can contribute to adverse patient safety events. Leaders must be open to change that promotes patient safety. All of these actions require leadership alignment/approval. For example, if high reliability training is planned, leaders must allow for more staffing to cover employees while away from their departments to attend the training. </a:t>
            </a:r>
          </a:p>
          <a:p>
            <a:endParaRPr lang="en-US" i="1" dirty="0"/>
          </a:p>
        </p:txBody>
      </p:sp>
      <p:sp>
        <p:nvSpPr>
          <p:cNvPr id="4" name="Slide Number Placeholder 3"/>
          <p:cNvSpPr>
            <a:spLocks noGrp="1"/>
          </p:cNvSpPr>
          <p:nvPr>
            <p:ph type="sldNum" sz="quarter" idx="5"/>
          </p:nvPr>
        </p:nvSpPr>
        <p:spPr/>
        <p:txBody>
          <a:bodyPr/>
          <a:lstStyle/>
          <a:p>
            <a:fld id="{D66F03DE-1902-48EF-836B-C11BCF99E358}" type="slidenum">
              <a:rPr lang="en-US" smtClean="0"/>
              <a:t>36</a:t>
            </a:fld>
            <a:endParaRPr lang="en-US" dirty="0"/>
          </a:p>
        </p:txBody>
      </p:sp>
    </p:spTree>
    <p:extLst>
      <p:ext uri="{BB962C8B-B14F-4D97-AF65-F5344CB8AC3E}">
        <p14:creationId xmlns:p14="http://schemas.microsoft.com/office/powerpoint/2010/main" val="38105622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examples of these actions; it is helpful to provide examples that are relevant to your specific audience.</a:t>
            </a:r>
          </a:p>
          <a:p>
            <a:endParaRPr lang="en-US" dirty="0"/>
          </a:p>
          <a:p>
            <a:r>
              <a:rPr lang="en-US" dirty="0"/>
              <a:t>Elimination and substitution are effective at reducing hazards but can be difficult to implement (cost, substitution may not be readily available). Examples may include replacing or eliminating aging equipment. Using telemedicine for screening of potentially infectious patients, replacing regular needles with needleless systems, and substituting single use vials for multi-use vials are examples.</a:t>
            </a:r>
          </a:p>
          <a:p>
            <a:endParaRPr lang="en-US" dirty="0"/>
          </a:p>
          <a:p>
            <a:r>
              <a:rPr lang="en-US" dirty="0"/>
              <a:t>Redundancy: For high alert drugs, if two nurses (independently) calculate the dose for a patient, it is unlikely that they will make the exact same error. This is different than a nurse drawing up a drug and asking, “Is this 5 U of Insulin?”</a:t>
            </a:r>
          </a:p>
          <a:p>
            <a:endParaRPr lang="en-US" dirty="0"/>
          </a:p>
          <a:p>
            <a:r>
              <a:rPr lang="en-US" dirty="0"/>
              <a:t>Software enhancements include safety systems in pumps, flags, reminders, etc.</a:t>
            </a:r>
          </a:p>
          <a:p>
            <a:endParaRPr lang="en-US" dirty="0"/>
          </a:p>
          <a:p>
            <a:r>
              <a:rPr lang="en-US" dirty="0"/>
              <a:t>Reducing distractions is important since interruptions can lead to errors. </a:t>
            </a:r>
          </a:p>
          <a:p>
            <a:endParaRPr lang="en-US" dirty="0"/>
          </a:p>
          <a:p>
            <a:r>
              <a:rPr lang="en-US" dirty="0"/>
              <a:t>There are time-out check lists or cognitive aids to help nurses and other healthcare providers remember the signs/symptoms of a stroke, for example. </a:t>
            </a:r>
          </a:p>
          <a:p>
            <a:endParaRPr lang="en-US" dirty="0"/>
          </a:p>
          <a:p>
            <a:r>
              <a:rPr lang="en-US" dirty="0"/>
              <a:t>Simulation is more learner-focused training and is preferred over a lecture or passive learning strategy. Examples include mock codes, case studies, or drills.</a:t>
            </a:r>
          </a:p>
        </p:txBody>
      </p:sp>
      <p:sp>
        <p:nvSpPr>
          <p:cNvPr id="4" name="Slide Number Placeholder 3"/>
          <p:cNvSpPr>
            <a:spLocks noGrp="1"/>
          </p:cNvSpPr>
          <p:nvPr>
            <p:ph type="sldNum" sz="quarter" idx="5"/>
          </p:nvPr>
        </p:nvSpPr>
        <p:spPr/>
        <p:txBody>
          <a:bodyPr/>
          <a:lstStyle/>
          <a:p>
            <a:fld id="{D66F03DE-1902-48EF-836B-C11BCF99E358}" type="slidenum">
              <a:rPr lang="en-US" smtClean="0"/>
              <a:t>37</a:t>
            </a:fld>
            <a:endParaRPr lang="en-US" dirty="0"/>
          </a:p>
        </p:txBody>
      </p:sp>
    </p:spTree>
    <p:extLst>
      <p:ext uri="{BB962C8B-B14F-4D97-AF65-F5344CB8AC3E}">
        <p14:creationId xmlns:p14="http://schemas.microsoft.com/office/powerpoint/2010/main" val="30239315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examples of these actions; it is helpful to provide examples that are relevant to your specific audience.</a:t>
            </a:r>
          </a:p>
          <a:p>
            <a:endParaRPr lang="en-US" dirty="0"/>
          </a:p>
          <a:p>
            <a:r>
              <a:rPr lang="en-US" dirty="0"/>
              <a:t>Weaker actions may be important to support a stronger action. They can also be used as an immediate “fix” while stronger or intermediate actions are implemented.</a:t>
            </a:r>
          </a:p>
          <a:p>
            <a:endParaRPr lang="en-US" dirty="0"/>
          </a:p>
          <a:p>
            <a:r>
              <a:rPr lang="en-US" dirty="0"/>
              <a:t>Double checks occur when a person goes over something a second time. For example, a nurse may check a medication order a second time before administering it. </a:t>
            </a:r>
          </a:p>
          <a:p>
            <a:endParaRPr lang="en-US" dirty="0"/>
          </a:p>
          <a:p>
            <a:r>
              <a:rPr lang="en-US" dirty="0"/>
              <a:t>Policies are important but there is a reliance on human behavior. Policies and procedures often support other actions but should not be used in isolation. </a:t>
            </a:r>
          </a:p>
          <a:p>
            <a:endParaRPr lang="en-US" dirty="0"/>
          </a:p>
          <a:p>
            <a:r>
              <a:rPr lang="en-US" dirty="0"/>
              <a:t>Training is often used to support another, stronger action. Training, in this context, refers to passive learning.</a:t>
            </a:r>
          </a:p>
          <a:p>
            <a:endParaRPr lang="en-US" dirty="0"/>
          </a:p>
          <a:p>
            <a:r>
              <a:rPr lang="en-US" dirty="0"/>
              <a:t>There are often warnings built into equipment and software, but people can choose to ignore them. This occurs with warning indicators also, such as a flashing light.</a:t>
            </a:r>
          </a:p>
          <a:p>
            <a:endParaRPr lang="en-US" dirty="0"/>
          </a:p>
          <a:p>
            <a:endParaRPr lang="en-US" dirty="0"/>
          </a:p>
        </p:txBody>
      </p:sp>
      <p:sp>
        <p:nvSpPr>
          <p:cNvPr id="4" name="Slide Number Placeholder 3"/>
          <p:cNvSpPr>
            <a:spLocks noGrp="1"/>
          </p:cNvSpPr>
          <p:nvPr>
            <p:ph type="sldNum" sz="quarter" idx="5"/>
          </p:nvPr>
        </p:nvSpPr>
        <p:spPr/>
        <p:txBody>
          <a:bodyPr/>
          <a:lstStyle/>
          <a:p>
            <a:fld id="{D66F03DE-1902-48EF-836B-C11BCF99E358}" type="slidenum">
              <a:rPr lang="en-US" smtClean="0"/>
              <a:t>38</a:t>
            </a:fld>
            <a:endParaRPr lang="en-US" dirty="0"/>
          </a:p>
        </p:txBody>
      </p:sp>
    </p:spTree>
    <p:extLst>
      <p:ext uri="{BB962C8B-B14F-4D97-AF65-F5344CB8AC3E}">
        <p14:creationId xmlns:p14="http://schemas.microsoft.com/office/powerpoint/2010/main" val="23133103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is important to obtain a diverse perspective from the team and to challenge any assumptions that team members bring forward. </a:t>
            </a:r>
          </a:p>
          <a:p>
            <a:r>
              <a:rPr lang="en-US" sz="1200" kern="1200" dirty="0">
                <a:solidFill>
                  <a:schemeClr val="tx1"/>
                </a:solidFill>
                <a:effectLst/>
                <a:latin typeface="+mn-lt"/>
                <a:ea typeface="+mn-ea"/>
                <a:cs typeface="+mn-cs"/>
              </a:rPr>
              <a:t>Naming a person who will be responsible to implement the action is vital. </a:t>
            </a:r>
          </a:p>
          <a:p>
            <a:r>
              <a:rPr lang="en-US" sz="1200" kern="1200" dirty="0">
                <a:solidFill>
                  <a:schemeClr val="tx1"/>
                </a:solidFill>
                <a:effectLst/>
                <a:latin typeface="+mn-lt"/>
                <a:ea typeface="+mn-ea"/>
                <a:cs typeface="+mn-cs"/>
              </a:rPr>
              <a:t>All actions are important and weaker actions are often used as temporary measures or to support stronger actions. </a:t>
            </a:r>
          </a:p>
          <a:p>
            <a:r>
              <a:rPr lang="en-US" sz="1200" kern="1200" dirty="0">
                <a:solidFill>
                  <a:schemeClr val="tx1"/>
                </a:solidFill>
                <a:effectLst/>
                <a:latin typeface="+mn-lt"/>
                <a:ea typeface="+mn-ea"/>
                <a:cs typeface="+mn-cs"/>
              </a:rPr>
              <a:t>Remember, Senior Leadership approval is required.</a:t>
            </a:r>
          </a:p>
          <a:p>
            <a:endParaRPr lang="en-US" dirty="0"/>
          </a:p>
        </p:txBody>
      </p:sp>
      <p:sp>
        <p:nvSpPr>
          <p:cNvPr id="4" name="Slide Number Placeholder 3"/>
          <p:cNvSpPr>
            <a:spLocks noGrp="1"/>
          </p:cNvSpPr>
          <p:nvPr>
            <p:ph type="sldNum" sz="quarter" idx="5"/>
          </p:nvPr>
        </p:nvSpPr>
        <p:spPr/>
        <p:txBody>
          <a:bodyPr/>
          <a:lstStyle/>
          <a:p>
            <a:fld id="{D66F03DE-1902-48EF-836B-C11BCF99E358}" type="slidenum">
              <a:rPr lang="en-US" smtClean="0"/>
              <a:t>39</a:t>
            </a:fld>
            <a:endParaRPr lang="en-US" dirty="0"/>
          </a:p>
        </p:txBody>
      </p:sp>
    </p:spTree>
    <p:extLst>
      <p:ext uri="{BB962C8B-B14F-4D97-AF65-F5344CB8AC3E}">
        <p14:creationId xmlns:p14="http://schemas.microsoft.com/office/powerpoint/2010/main" val="42842497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simple rule for Outcome Measure Statements is to define what will be measured, how many will be measured, how long the measurements will take place, and what the expected level of compliance will be. </a:t>
            </a:r>
          </a:p>
          <a:p>
            <a:endParaRPr lang="en-US" dirty="0"/>
          </a:p>
        </p:txBody>
      </p:sp>
      <p:sp>
        <p:nvSpPr>
          <p:cNvPr id="4" name="Slide Number Placeholder 3"/>
          <p:cNvSpPr>
            <a:spLocks noGrp="1"/>
          </p:cNvSpPr>
          <p:nvPr>
            <p:ph type="sldNum" sz="quarter" idx="5"/>
          </p:nvPr>
        </p:nvSpPr>
        <p:spPr/>
        <p:txBody>
          <a:bodyPr/>
          <a:lstStyle/>
          <a:p>
            <a:fld id="{D66F03DE-1902-48EF-836B-C11BCF99E358}" type="slidenum">
              <a:rPr lang="en-US" smtClean="0"/>
              <a:t>40</a:t>
            </a:fld>
            <a:endParaRPr lang="en-US" dirty="0"/>
          </a:p>
        </p:txBody>
      </p:sp>
    </p:spTree>
    <p:extLst>
      <p:ext uri="{BB962C8B-B14F-4D97-AF65-F5344CB8AC3E}">
        <p14:creationId xmlns:p14="http://schemas.microsoft.com/office/powerpoint/2010/main" val="29475419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Outcome measures involve both higher level outcomes and measuring the process. There needs to be a measure for every action. However, if there are several actions for one measure, it will be difficult to determine which action was most effective. Finally, it is important to understand what will be measured, who will be responsible, and when will the measures be done. It’s important to work on the right things but “knowledge work” cannot be measured the same way as other types of work. So, measurement can take on different forms.</a:t>
            </a:r>
          </a:p>
          <a:p>
            <a:endParaRPr lang="en-US" dirty="0"/>
          </a:p>
        </p:txBody>
      </p:sp>
      <p:sp>
        <p:nvSpPr>
          <p:cNvPr id="4" name="Slide Number Placeholder 3"/>
          <p:cNvSpPr>
            <a:spLocks noGrp="1"/>
          </p:cNvSpPr>
          <p:nvPr>
            <p:ph type="sldNum" sz="quarter" idx="5"/>
          </p:nvPr>
        </p:nvSpPr>
        <p:spPr/>
        <p:txBody>
          <a:bodyPr/>
          <a:lstStyle/>
          <a:p>
            <a:fld id="{D66F03DE-1902-48EF-836B-C11BCF99E358}" type="slidenum">
              <a:rPr lang="en-US" smtClean="0"/>
              <a:t>41</a:t>
            </a:fld>
            <a:endParaRPr lang="en-US" dirty="0"/>
          </a:p>
        </p:txBody>
      </p:sp>
    </p:spTree>
    <p:extLst>
      <p:ext uri="{BB962C8B-B14F-4D97-AF65-F5344CB8AC3E}">
        <p14:creationId xmlns:p14="http://schemas.microsoft.com/office/powerpoint/2010/main" val="20906575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Ask audience what other types of metrics may be studied, depending on the issue</a:t>
            </a:r>
            <a:r>
              <a:rPr lang="en-US" dirty="0"/>
              <a:t>. Examples may include readmission rates, hospital acquired infections, wrong site surgery, delays in care, etc.</a:t>
            </a:r>
          </a:p>
          <a:p>
            <a:endParaRPr lang="en-US" dirty="0"/>
          </a:p>
          <a:p>
            <a:r>
              <a:rPr lang="en-US" dirty="0"/>
              <a:t>These types of measures are difficult – use resources available. Clinical Data Warehouse – CDW -  Other departments may already be gathering data – If possible, use data that is already being gathered or make sure the person responsible for gathering and reporting the measures has access to the data, along with the time and resources to properly do this important task.</a:t>
            </a:r>
          </a:p>
        </p:txBody>
      </p:sp>
      <p:sp>
        <p:nvSpPr>
          <p:cNvPr id="4" name="Slide Number Placeholder 3"/>
          <p:cNvSpPr>
            <a:spLocks noGrp="1"/>
          </p:cNvSpPr>
          <p:nvPr>
            <p:ph type="sldNum" sz="quarter" idx="5"/>
          </p:nvPr>
        </p:nvSpPr>
        <p:spPr/>
        <p:txBody>
          <a:bodyPr/>
          <a:lstStyle/>
          <a:p>
            <a:fld id="{D66F03DE-1902-48EF-836B-C11BCF99E358}" type="slidenum">
              <a:rPr lang="en-US" smtClean="0"/>
              <a:t>43</a:t>
            </a:fld>
            <a:endParaRPr lang="en-US" dirty="0"/>
          </a:p>
        </p:txBody>
      </p:sp>
    </p:spTree>
    <p:extLst>
      <p:ext uri="{BB962C8B-B14F-4D97-AF65-F5344CB8AC3E}">
        <p14:creationId xmlns:p14="http://schemas.microsoft.com/office/powerpoint/2010/main" val="3298042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Figure 1. RCA Process Steps (p 6): Root Cause Analysis Flow Diagram</a:t>
            </a:r>
          </a:p>
        </p:txBody>
      </p:sp>
      <p:sp>
        <p:nvSpPr>
          <p:cNvPr id="4" name="Slide Number Placeholder 3"/>
          <p:cNvSpPr>
            <a:spLocks noGrp="1"/>
          </p:cNvSpPr>
          <p:nvPr>
            <p:ph type="sldNum" sz="quarter" idx="5"/>
          </p:nvPr>
        </p:nvSpPr>
        <p:spPr/>
        <p:txBody>
          <a:bodyPr/>
          <a:lstStyle/>
          <a:p>
            <a:fld id="{D66F03DE-1902-48EF-836B-C11BCF99E358}" type="slidenum">
              <a:rPr lang="en-US" smtClean="0"/>
              <a:t>6</a:t>
            </a:fld>
            <a:endParaRPr lang="en-US" dirty="0"/>
          </a:p>
        </p:txBody>
      </p:sp>
    </p:spTree>
    <p:extLst>
      <p:ext uri="{BB962C8B-B14F-4D97-AF65-F5344CB8AC3E}">
        <p14:creationId xmlns:p14="http://schemas.microsoft.com/office/powerpoint/2010/main" val="29660140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 find that the goal has not been met – review what has been done and what needs to be done to meet the goal. Perhaps another measure in 2 weeks? Additional training? </a:t>
            </a:r>
          </a:p>
          <a:p>
            <a:r>
              <a:rPr lang="en-US" sz="1200" kern="1200" dirty="0">
                <a:solidFill>
                  <a:schemeClr val="tx1"/>
                </a:solidFill>
                <a:effectLst/>
                <a:latin typeface="+mn-lt"/>
                <a:ea typeface="+mn-ea"/>
                <a:cs typeface="+mn-cs"/>
              </a:rPr>
              <a:t>RATES are measured differently. If you want to measure fall or fall-related injury rates, then you calculate these by looking at the rate of falls per 1,000 occupied bed days. The QM Department may be a wonderful resource for these measures. It’s a good way to see if care is improving within a unit or within the facility.</a:t>
            </a:r>
          </a:p>
          <a:p>
            <a:r>
              <a:rPr lang="en-US" sz="1200" kern="1200" dirty="0">
                <a:solidFill>
                  <a:schemeClr val="tx1"/>
                </a:solidFill>
                <a:effectLst/>
                <a:latin typeface="+mn-lt"/>
                <a:ea typeface="+mn-ea"/>
                <a:cs typeface="+mn-cs"/>
              </a:rPr>
              <a:t>Tracking performance is the only way you will know if the actions improved care, care stayed the same, or things became worse.</a:t>
            </a:r>
          </a:p>
          <a:p>
            <a:endParaRPr lang="en-US" dirty="0"/>
          </a:p>
        </p:txBody>
      </p:sp>
      <p:sp>
        <p:nvSpPr>
          <p:cNvPr id="4" name="Slide Number Placeholder 3"/>
          <p:cNvSpPr>
            <a:spLocks noGrp="1"/>
          </p:cNvSpPr>
          <p:nvPr>
            <p:ph type="sldNum" sz="quarter" idx="5"/>
          </p:nvPr>
        </p:nvSpPr>
        <p:spPr/>
        <p:txBody>
          <a:bodyPr/>
          <a:lstStyle/>
          <a:p>
            <a:fld id="{D66F03DE-1902-48EF-836B-C11BCF99E358}" type="slidenum">
              <a:rPr lang="en-US" smtClean="0"/>
              <a:t>44</a:t>
            </a:fld>
            <a:endParaRPr lang="en-US" dirty="0"/>
          </a:p>
        </p:txBody>
      </p:sp>
    </p:spTree>
    <p:extLst>
      <p:ext uri="{BB962C8B-B14F-4D97-AF65-F5344CB8AC3E}">
        <p14:creationId xmlns:p14="http://schemas.microsoft.com/office/powerpoint/2010/main" val="12592821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Respectful feedback to the whole group satisfies The Joint Commission’s requirement for feedback and help to improve patient safety culture. </a:t>
            </a:r>
          </a:p>
          <a:p>
            <a:endParaRPr lang="en-US" b="0" dirty="0"/>
          </a:p>
        </p:txBody>
      </p:sp>
      <p:sp>
        <p:nvSpPr>
          <p:cNvPr id="4" name="Slide Number Placeholder 3"/>
          <p:cNvSpPr>
            <a:spLocks noGrp="1"/>
          </p:cNvSpPr>
          <p:nvPr>
            <p:ph type="sldNum" sz="quarter" idx="5"/>
          </p:nvPr>
        </p:nvSpPr>
        <p:spPr/>
        <p:txBody>
          <a:bodyPr/>
          <a:lstStyle/>
          <a:p>
            <a:fld id="{D66F03DE-1902-48EF-836B-C11BCF99E358}" type="slidenum">
              <a:rPr lang="en-US" smtClean="0"/>
              <a:t>45</a:t>
            </a:fld>
            <a:endParaRPr lang="en-US" dirty="0"/>
          </a:p>
        </p:txBody>
      </p:sp>
    </p:spTree>
    <p:extLst>
      <p:ext uri="{BB962C8B-B14F-4D97-AF65-F5344CB8AC3E}">
        <p14:creationId xmlns:p14="http://schemas.microsoft.com/office/powerpoint/2010/main" val="5173392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team identifies:  What was learned?  Who needs to know?  How they will be made aware? It is common to have several lessons learned throughout an investigation of a complex event, but the lessons learned section is not the place to put additional actions that address the root causes or contributing factors. </a:t>
            </a:r>
          </a:p>
          <a:p>
            <a:endParaRPr lang="en-US" dirty="0"/>
          </a:p>
        </p:txBody>
      </p:sp>
      <p:sp>
        <p:nvSpPr>
          <p:cNvPr id="4" name="Slide Number Placeholder 3"/>
          <p:cNvSpPr>
            <a:spLocks noGrp="1"/>
          </p:cNvSpPr>
          <p:nvPr>
            <p:ph type="sldNum" sz="quarter" idx="5"/>
          </p:nvPr>
        </p:nvSpPr>
        <p:spPr/>
        <p:txBody>
          <a:bodyPr/>
          <a:lstStyle/>
          <a:p>
            <a:fld id="{D66F03DE-1902-48EF-836B-C11BCF99E358}" type="slidenum">
              <a:rPr lang="en-US" smtClean="0"/>
              <a:t>46</a:t>
            </a:fld>
            <a:endParaRPr lang="en-US" dirty="0"/>
          </a:p>
        </p:txBody>
      </p:sp>
    </p:spTree>
    <p:extLst>
      <p:ext uri="{BB962C8B-B14F-4D97-AF65-F5344CB8AC3E}">
        <p14:creationId xmlns:p14="http://schemas.microsoft.com/office/powerpoint/2010/main" val="30797283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RCA team members should present sections of the RCA and/or be present to help answer questions that may arise from the Director and leadership team. </a:t>
            </a:r>
          </a:p>
          <a:p>
            <a:endParaRPr lang="en-US" dirty="0"/>
          </a:p>
        </p:txBody>
      </p:sp>
      <p:sp>
        <p:nvSpPr>
          <p:cNvPr id="4" name="Slide Number Placeholder 3"/>
          <p:cNvSpPr>
            <a:spLocks noGrp="1"/>
          </p:cNvSpPr>
          <p:nvPr>
            <p:ph type="sldNum" sz="quarter" idx="5"/>
          </p:nvPr>
        </p:nvSpPr>
        <p:spPr/>
        <p:txBody>
          <a:bodyPr/>
          <a:lstStyle/>
          <a:p>
            <a:fld id="{D66F03DE-1902-48EF-836B-C11BCF99E358}" type="slidenum">
              <a:rPr lang="en-US" smtClean="0"/>
              <a:t>47</a:t>
            </a:fld>
            <a:endParaRPr lang="en-US" dirty="0"/>
          </a:p>
        </p:txBody>
      </p:sp>
    </p:spTree>
    <p:extLst>
      <p:ext uri="{BB962C8B-B14F-4D97-AF65-F5344CB8AC3E}">
        <p14:creationId xmlns:p14="http://schemas.microsoft.com/office/powerpoint/2010/main" val="9769450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tracking systems include shared tools, drives, dashboards, and SharePoint sites that allow for built in redundancy and transparency of the follow-up status of RCA actions and outcome measures. </a:t>
            </a:r>
          </a:p>
          <a:p>
            <a:endParaRPr lang="en-US" dirty="0"/>
          </a:p>
        </p:txBody>
      </p:sp>
      <p:sp>
        <p:nvSpPr>
          <p:cNvPr id="4" name="Slide Number Placeholder 3"/>
          <p:cNvSpPr>
            <a:spLocks noGrp="1"/>
          </p:cNvSpPr>
          <p:nvPr>
            <p:ph type="sldNum" sz="quarter" idx="5"/>
          </p:nvPr>
        </p:nvSpPr>
        <p:spPr/>
        <p:txBody>
          <a:bodyPr/>
          <a:lstStyle/>
          <a:p>
            <a:fld id="{D66F03DE-1902-48EF-836B-C11BCF99E358}" type="slidenum">
              <a:rPr lang="en-US" smtClean="0"/>
              <a:t>48</a:t>
            </a:fld>
            <a:endParaRPr lang="en-US" dirty="0"/>
          </a:p>
        </p:txBody>
      </p:sp>
    </p:spTree>
    <p:extLst>
      <p:ext uri="{BB962C8B-B14F-4D97-AF65-F5344CB8AC3E}">
        <p14:creationId xmlns:p14="http://schemas.microsoft.com/office/powerpoint/2010/main" val="9950421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the importance if the invaluable contribution of the staff for contributing and participating in RCA</a:t>
            </a:r>
          </a:p>
          <a:p>
            <a:endParaRPr lang="en-US" dirty="0"/>
          </a:p>
        </p:txBody>
      </p:sp>
      <p:sp>
        <p:nvSpPr>
          <p:cNvPr id="4" name="Slide Number Placeholder 3"/>
          <p:cNvSpPr>
            <a:spLocks noGrp="1"/>
          </p:cNvSpPr>
          <p:nvPr>
            <p:ph type="sldNum" sz="quarter" idx="5"/>
          </p:nvPr>
        </p:nvSpPr>
        <p:spPr/>
        <p:txBody>
          <a:bodyPr/>
          <a:lstStyle/>
          <a:p>
            <a:fld id="{D66F03DE-1902-48EF-836B-C11BCF99E358}" type="slidenum">
              <a:rPr lang="en-US" smtClean="0"/>
              <a:t>49</a:t>
            </a:fld>
            <a:endParaRPr lang="en-US" dirty="0"/>
          </a:p>
        </p:txBody>
      </p:sp>
    </p:spTree>
    <p:extLst>
      <p:ext uri="{BB962C8B-B14F-4D97-AF65-F5344CB8AC3E}">
        <p14:creationId xmlns:p14="http://schemas.microsoft.com/office/powerpoint/2010/main" val="30246642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Reviewing the cost of a RCA is an important responsibility to assure the facility’s  fiscal stewardship.</a:t>
            </a:r>
          </a:p>
          <a:p>
            <a:endParaRPr lang="en-US" dirty="0"/>
          </a:p>
        </p:txBody>
      </p:sp>
      <p:sp>
        <p:nvSpPr>
          <p:cNvPr id="4" name="Slide Number Placeholder 3"/>
          <p:cNvSpPr>
            <a:spLocks noGrp="1"/>
          </p:cNvSpPr>
          <p:nvPr>
            <p:ph type="sldNum" sz="quarter" idx="5"/>
          </p:nvPr>
        </p:nvSpPr>
        <p:spPr/>
        <p:txBody>
          <a:bodyPr/>
          <a:lstStyle/>
          <a:p>
            <a:fld id="{D66F03DE-1902-48EF-836B-C11BCF99E358}" type="slidenum">
              <a:rPr lang="en-US" smtClean="0"/>
              <a:t>50</a:t>
            </a:fld>
            <a:endParaRPr lang="en-US" dirty="0"/>
          </a:p>
        </p:txBody>
      </p:sp>
    </p:spTree>
    <p:extLst>
      <p:ext uri="{BB962C8B-B14F-4D97-AF65-F5344CB8AC3E}">
        <p14:creationId xmlns:p14="http://schemas.microsoft.com/office/powerpoint/2010/main" val="2748427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6F03DE-1902-48EF-836B-C11BCF99E358}" type="slidenum">
              <a:rPr lang="en-US" smtClean="0"/>
              <a:t>7</a:t>
            </a:fld>
            <a:endParaRPr lang="en-US" dirty="0"/>
          </a:p>
        </p:txBody>
      </p:sp>
    </p:spTree>
    <p:extLst>
      <p:ext uri="{BB962C8B-B14F-4D97-AF65-F5344CB8AC3E}">
        <p14:creationId xmlns:p14="http://schemas.microsoft.com/office/powerpoint/2010/main" val="903013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depiction of team membership included on page 7 of RCA Guidebook.</a:t>
            </a:r>
          </a:p>
          <a:p>
            <a:r>
              <a:rPr lang="en-US" dirty="0"/>
              <a:t>Recommendation: Patient Safety Managers (PSMs) NOT lead an RCA but remain available as a facilitators/advisors for the groups</a:t>
            </a:r>
          </a:p>
        </p:txBody>
      </p:sp>
      <p:sp>
        <p:nvSpPr>
          <p:cNvPr id="4" name="Slide Number Placeholder 3"/>
          <p:cNvSpPr>
            <a:spLocks noGrp="1"/>
          </p:cNvSpPr>
          <p:nvPr>
            <p:ph type="sldNum" sz="quarter" idx="5"/>
          </p:nvPr>
        </p:nvSpPr>
        <p:spPr/>
        <p:txBody>
          <a:bodyPr/>
          <a:lstStyle/>
          <a:p>
            <a:fld id="{D66F03DE-1902-48EF-836B-C11BCF99E358}" type="slidenum">
              <a:rPr lang="en-US" smtClean="0"/>
              <a:t>8</a:t>
            </a:fld>
            <a:endParaRPr lang="en-US" dirty="0"/>
          </a:p>
        </p:txBody>
      </p:sp>
    </p:spTree>
    <p:extLst>
      <p:ext uri="{BB962C8B-B14F-4D97-AF65-F5344CB8AC3E}">
        <p14:creationId xmlns:p14="http://schemas.microsoft.com/office/powerpoint/2010/main" val="4042190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Suggestion for audience: Review the examples and additional details presented on page 8 of the RCA Guidebook and customize the information to the process already in place in learners’ facilities.</a:t>
            </a:r>
          </a:p>
          <a:p>
            <a:endParaRPr lang="en-US" i="0" dirty="0"/>
          </a:p>
          <a:p>
            <a:r>
              <a:rPr lang="en-US" i="1" dirty="0"/>
              <a:t>Just in Time Training</a:t>
            </a:r>
            <a:r>
              <a:rPr lang="en-US" dirty="0"/>
              <a:t> Video: RCA SEQ 180301d (run time 18:27) located at </a:t>
            </a:r>
            <a:r>
              <a:rPr lang="en-US" dirty="0">
                <a:hlinkClick r:id="rId3"/>
              </a:rPr>
              <a:t>https://bcove.video/2F7cCCP</a:t>
            </a:r>
            <a:r>
              <a:rPr lang="en-US" dirty="0"/>
              <a:t>; and, at https://players.brightcove.net/pages/v1/index.html?accountId=2851863979001&amp;playerId=rJR8SfOyf&amp;videoId=5743428413001 </a:t>
            </a:r>
          </a:p>
        </p:txBody>
      </p:sp>
      <p:sp>
        <p:nvSpPr>
          <p:cNvPr id="4" name="Slide Number Placeholder 3"/>
          <p:cNvSpPr>
            <a:spLocks noGrp="1"/>
          </p:cNvSpPr>
          <p:nvPr>
            <p:ph type="sldNum" sz="quarter" idx="5"/>
          </p:nvPr>
        </p:nvSpPr>
        <p:spPr/>
        <p:txBody>
          <a:bodyPr/>
          <a:lstStyle/>
          <a:p>
            <a:fld id="{D66F03DE-1902-48EF-836B-C11BCF99E358}" type="slidenum">
              <a:rPr lang="en-US" smtClean="0"/>
              <a:t>9</a:t>
            </a:fld>
            <a:endParaRPr lang="en-US" dirty="0"/>
          </a:p>
        </p:txBody>
      </p:sp>
    </p:spTree>
    <p:extLst>
      <p:ext uri="{BB962C8B-B14F-4D97-AF65-F5344CB8AC3E}">
        <p14:creationId xmlns:p14="http://schemas.microsoft.com/office/powerpoint/2010/main" val="2928731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Initial Flow Diagram is the visualization of each known process step up to the point in which the system failure occurred. It is an RCA process step that forces the team to lay out known and relevant facts of the event, both graphically and chronologically. While there is no single correct way to illustrate the Initial Flow Diagram, normally, this is accomplished using text within shapes and arrows.</a:t>
            </a:r>
          </a:p>
          <a:p>
            <a:r>
              <a:rPr lang="en-US" dirty="0"/>
              <a:t>Some additional tools include process maps, swim lane diagrams, post-it note boards, mind maps, cause and effect diagrams, fault trees, and event trees.</a:t>
            </a:r>
          </a:p>
          <a:p>
            <a:r>
              <a:rPr lang="en-US" dirty="0"/>
              <a:t>The diagram represents the initial work of the team as they determine each step in the event, where each step is expressed in broad, rather than granular, language. Ultimately, the steps should sequentially flow from one step to the next, to allow a full understanding of what transpired and what elements of the system require improvement.</a:t>
            </a:r>
          </a:p>
        </p:txBody>
      </p:sp>
      <p:sp>
        <p:nvSpPr>
          <p:cNvPr id="4" name="Slide Number Placeholder 3"/>
          <p:cNvSpPr>
            <a:spLocks noGrp="1"/>
          </p:cNvSpPr>
          <p:nvPr>
            <p:ph type="sldNum" sz="quarter" idx="5"/>
          </p:nvPr>
        </p:nvSpPr>
        <p:spPr/>
        <p:txBody>
          <a:bodyPr/>
          <a:lstStyle/>
          <a:p>
            <a:fld id="{D66F03DE-1902-48EF-836B-C11BCF99E358}" type="slidenum">
              <a:rPr lang="en-US" smtClean="0"/>
              <a:t>10</a:t>
            </a:fld>
            <a:endParaRPr lang="en-US" dirty="0"/>
          </a:p>
        </p:txBody>
      </p:sp>
    </p:spTree>
    <p:extLst>
      <p:ext uri="{BB962C8B-B14F-4D97-AF65-F5344CB8AC3E}">
        <p14:creationId xmlns:p14="http://schemas.microsoft.com/office/powerpoint/2010/main" val="1223738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p>
        </p:txBody>
      </p:sp>
      <p:sp>
        <p:nvSpPr>
          <p:cNvPr id="4" name="Slide Number Placeholder 3"/>
          <p:cNvSpPr>
            <a:spLocks noGrp="1"/>
          </p:cNvSpPr>
          <p:nvPr>
            <p:ph type="sldNum" sz="quarter" idx="5"/>
          </p:nvPr>
        </p:nvSpPr>
        <p:spPr/>
        <p:txBody>
          <a:bodyPr/>
          <a:lstStyle/>
          <a:p>
            <a:fld id="{D66F03DE-1902-48EF-836B-C11BCF99E358}" type="slidenum">
              <a:rPr lang="en-US" smtClean="0"/>
              <a:t>11</a:t>
            </a:fld>
            <a:endParaRPr lang="en-US" dirty="0"/>
          </a:p>
        </p:txBody>
      </p:sp>
    </p:spTree>
    <p:extLst>
      <p:ext uri="{BB962C8B-B14F-4D97-AF65-F5344CB8AC3E}">
        <p14:creationId xmlns:p14="http://schemas.microsoft.com/office/powerpoint/2010/main" val="3237823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8.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9.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0.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1.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6.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7.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8.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9.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0.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3.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4.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5.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6.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alpha val="72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BDD1894-9E8D-4123-885B-35E7D4D57130}"/>
              </a:ext>
            </a:extLst>
          </p:cNvPr>
          <p:cNvSpPr/>
          <p:nvPr userDrawn="1"/>
        </p:nvSpPr>
        <p:spPr>
          <a:xfrm>
            <a:off x="-11019" y="1"/>
            <a:ext cx="12203019" cy="61293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n>
                <a:noFill/>
              </a:ln>
            </a:endParaRPr>
          </a:p>
        </p:txBody>
      </p:sp>
      <p:sp>
        <p:nvSpPr>
          <p:cNvPr id="20" name="Rectangle 19">
            <a:extLst>
              <a:ext uri="{FF2B5EF4-FFF2-40B4-BE49-F238E27FC236}">
                <a16:creationId xmlns:a16="http://schemas.microsoft.com/office/drawing/2014/main" id="{9C68B9F4-7A9A-4816-99AB-27C9C187419A}"/>
              </a:ext>
            </a:extLst>
          </p:cNvPr>
          <p:cNvSpPr/>
          <p:nvPr userDrawn="1"/>
        </p:nvSpPr>
        <p:spPr>
          <a:xfrm>
            <a:off x="-11018" y="-17086"/>
            <a:ext cx="12203017"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 name="Subtitle 2"/>
          <p:cNvSpPr>
            <a:spLocks noGrp="1"/>
          </p:cNvSpPr>
          <p:nvPr>
            <p:ph type="subTitle" idx="1"/>
          </p:nvPr>
        </p:nvSpPr>
        <p:spPr>
          <a:xfrm>
            <a:off x="914400" y="1752601"/>
            <a:ext cx="10363200" cy="1044575"/>
          </a:xfrm>
        </p:spPr>
        <p:txBody>
          <a:bodyPr>
            <a:normAutofit/>
          </a:bodyPr>
          <a:lstStyle>
            <a:lvl1pPr marL="0" indent="0" algn="ctr">
              <a:buNone/>
              <a:defRPr sz="4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TextBox 8">
            <a:extLst>
              <a:ext uri="{FF2B5EF4-FFF2-40B4-BE49-F238E27FC236}">
                <a16:creationId xmlns:a16="http://schemas.microsoft.com/office/drawing/2014/main" id="{10151DE4-3045-478B-A639-79140677D674}"/>
              </a:ext>
            </a:extLst>
          </p:cNvPr>
          <p:cNvSpPr txBox="1"/>
          <p:nvPr userDrawn="1"/>
        </p:nvSpPr>
        <p:spPr>
          <a:xfrm>
            <a:off x="304800" y="4319999"/>
            <a:ext cx="3759200" cy="480655"/>
          </a:xfrm>
          <a:prstGeom prst="rect">
            <a:avLst/>
          </a:prstGeom>
        </p:spPr>
        <p:txBody>
          <a:bodyPr vert="horz" wrap="square" lIns="91440" tIns="45720" rIns="91440" bIns="45720" rtlCol="0" anchor="ctr">
            <a:noAutofit/>
          </a:bodyPr>
          <a:lstStyle/>
          <a:p>
            <a:pPr lvl="0"/>
            <a:r>
              <a:rPr lang="en-US" sz="2800" dirty="0">
                <a:solidFill>
                  <a:schemeClr val="bg1">
                    <a:lumMod val="50000"/>
                  </a:schemeClr>
                </a:solidFill>
                <a:latin typeface="Arial" panose="020B0604020202020204" pitchFamily="34" charset="0"/>
                <a:cs typeface="Arial" panose="020B0604020202020204" pitchFamily="34" charset="0"/>
              </a:rPr>
              <a:t>Presentation for:</a:t>
            </a:r>
          </a:p>
        </p:txBody>
      </p:sp>
      <p:sp>
        <p:nvSpPr>
          <p:cNvPr id="10" name="TextBox 9">
            <a:extLst>
              <a:ext uri="{FF2B5EF4-FFF2-40B4-BE49-F238E27FC236}">
                <a16:creationId xmlns:a16="http://schemas.microsoft.com/office/drawing/2014/main" id="{1381D56C-ED95-41A9-901D-AB18843BA469}"/>
              </a:ext>
            </a:extLst>
          </p:cNvPr>
          <p:cNvSpPr txBox="1"/>
          <p:nvPr userDrawn="1"/>
        </p:nvSpPr>
        <p:spPr>
          <a:xfrm>
            <a:off x="298681" y="4812805"/>
            <a:ext cx="3210020" cy="480655"/>
          </a:xfrm>
          <a:prstGeom prst="rect">
            <a:avLst/>
          </a:prstGeom>
        </p:spPr>
        <p:txBody>
          <a:bodyPr vert="horz" wrap="square"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rial" panose="020B0604020202020204" pitchFamily="34" charset="0"/>
                <a:cs typeface="Arial" panose="020B0604020202020204" pitchFamily="34" charset="0"/>
              </a:rPr>
              <a:t>Presented by:</a:t>
            </a:r>
          </a:p>
        </p:txBody>
      </p:sp>
      <p:sp>
        <p:nvSpPr>
          <p:cNvPr id="11" name="TextBox 10">
            <a:extLst>
              <a:ext uri="{FF2B5EF4-FFF2-40B4-BE49-F238E27FC236}">
                <a16:creationId xmlns:a16="http://schemas.microsoft.com/office/drawing/2014/main" id="{97524F97-9C33-41BE-A6F6-A2402B1E51CB}"/>
              </a:ext>
            </a:extLst>
          </p:cNvPr>
          <p:cNvSpPr txBox="1"/>
          <p:nvPr userDrawn="1"/>
        </p:nvSpPr>
        <p:spPr>
          <a:xfrm>
            <a:off x="304801" y="5310546"/>
            <a:ext cx="3713908" cy="480655"/>
          </a:xfrm>
          <a:prstGeom prst="rect">
            <a:avLst/>
          </a:prstGeom>
        </p:spPr>
        <p:txBody>
          <a:bodyPr vert="horz" wrap="square"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rial" panose="020B0604020202020204" pitchFamily="34" charset="0"/>
                <a:cs typeface="Arial" panose="020B0604020202020204" pitchFamily="34" charset="0"/>
              </a:rPr>
              <a:t>Date of Briefing:</a:t>
            </a:r>
          </a:p>
        </p:txBody>
      </p:sp>
      <p:sp>
        <p:nvSpPr>
          <p:cNvPr id="16" name="Text Placeholder 5">
            <a:extLst>
              <a:ext uri="{FF2B5EF4-FFF2-40B4-BE49-F238E27FC236}">
                <a16:creationId xmlns:a16="http://schemas.microsoft.com/office/drawing/2014/main" id="{F32E289A-0B24-46FD-9A76-703A44237AF0}"/>
              </a:ext>
            </a:extLst>
          </p:cNvPr>
          <p:cNvSpPr>
            <a:spLocks noGrp="1"/>
          </p:cNvSpPr>
          <p:nvPr>
            <p:ph type="body" sz="quarter" idx="13"/>
          </p:nvPr>
        </p:nvSpPr>
        <p:spPr>
          <a:xfrm>
            <a:off x="3352800" y="4319999"/>
            <a:ext cx="8031241" cy="329776"/>
          </a:xfrm>
        </p:spPr>
        <p:txBody>
          <a:bodyPr>
            <a:noAutofit/>
          </a:bodyPr>
          <a:lstStyle>
            <a:lvl1pPr marL="0" indent="0">
              <a:buFontTx/>
              <a:buNone/>
              <a:defRPr sz="2800"/>
            </a:lvl1pPr>
          </a:lstStyle>
          <a:p>
            <a:pPr lvl="0"/>
            <a:r>
              <a:rPr lang="en-US"/>
              <a:t>Edit Master text styles</a:t>
            </a:r>
          </a:p>
        </p:txBody>
      </p:sp>
      <p:sp>
        <p:nvSpPr>
          <p:cNvPr id="17" name="Text Placeholder 6">
            <a:extLst>
              <a:ext uri="{FF2B5EF4-FFF2-40B4-BE49-F238E27FC236}">
                <a16:creationId xmlns:a16="http://schemas.microsoft.com/office/drawing/2014/main" id="{A5385847-86BC-411C-BD06-FFB3EDE07361}"/>
              </a:ext>
            </a:extLst>
          </p:cNvPr>
          <p:cNvSpPr>
            <a:spLocks noGrp="1"/>
          </p:cNvSpPr>
          <p:nvPr>
            <p:ph type="body" sz="quarter" idx="14"/>
          </p:nvPr>
        </p:nvSpPr>
        <p:spPr>
          <a:xfrm>
            <a:off x="3352800" y="4813499"/>
            <a:ext cx="8697149" cy="333536"/>
          </a:xfrm>
        </p:spPr>
        <p:txBody>
          <a:bodyPr>
            <a:noAutofit/>
          </a:bodyPr>
          <a:lstStyle>
            <a:lvl1pPr marL="0" indent="0">
              <a:buNone/>
              <a:defRPr sz="2800"/>
            </a:lvl1pPr>
          </a:lstStyle>
          <a:p>
            <a:pPr lvl="0"/>
            <a:r>
              <a:rPr lang="en-US"/>
              <a:t>Edit Master text styles</a:t>
            </a:r>
          </a:p>
        </p:txBody>
      </p:sp>
      <p:sp>
        <p:nvSpPr>
          <p:cNvPr id="18" name="Text Placeholder 4">
            <a:extLst>
              <a:ext uri="{FF2B5EF4-FFF2-40B4-BE49-F238E27FC236}">
                <a16:creationId xmlns:a16="http://schemas.microsoft.com/office/drawing/2014/main" id="{E9328F0D-E304-41F7-B95E-92D603C8CDD8}"/>
              </a:ext>
            </a:extLst>
          </p:cNvPr>
          <p:cNvSpPr>
            <a:spLocks noGrp="1"/>
          </p:cNvSpPr>
          <p:nvPr>
            <p:ph type="body" sz="quarter" idx="17"/>
          </p:nvPr>
        </p:nvSpPr>
        <p:spPr>
          <a:xfrm>
            <a:off x="3352800" y="5310758"/>
            <a:ext cx="8289525" cy="462245"/>
          </a:xfrm>
        </p:spPr>
        <p:txBody>
          <a:bodyPr>
            <a:normAutofit/>
          </a:bodyPr>
          <a:lstStyle>
            <a:lvl1pPr marL="0" indent="0">
              <a:buNone/>
              <a:defRPr sz="2800"/>
            </a:lvl1pPr>
          </a:lstStyle>
          <a:p>
            <a:pPr lvl="0"/>
            <a:r>
              <a:rPr lang="en-US"/>
              <a:t>Edit Master text styles</a:t>
            </a:r>
          </a:p>
        </p:txBody>
      </p:sp>
      <p:sp>
        <p:nvSpPr>
          <p:cNvPr id="4" name="TextBox 3">
            <a:extLst>
              <a:ext uri="{FF2B5EF4-FFF2-40B4-BE49-F238E27FC236}">
                <a16:creationId xmlns:a16="http://schemas.microsoft.com/office/drawing/2014/main" id="{F8DA85D3-F336-4F32-8873-056208695F27}"/>
              </a:ext>
            </a:extLst>
          </p:cNvPr>
          <p:cNvSpPr txBox="1"/>
          <p:nvPr userDrawn="1"/>
        </p:nvSpPr>
        <p:spPr>
          <a:xfrm>
            <a:off x="900752" y="586854"/>
            <a:ext cx="1039959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all" spc="0" normalizeH="0" baseline="0" noProof="0" dirty="0">
                <a:ln>
                  <a:noFill/>
                </a:ln>
                <a:solidFill>
                  <a:srgbClr val="000000"/>
                </a:solidFill>
                <a:effectLst/>
                <a:uLnTx/>
                <a:uFillTx/>
                <a:latin typeface="Arial" pitchFamily="34" charset="0"/>
                <a:ea typeface="+mn-ea"/>
                <a:cs typeface="Arial" pitchFamily="34" charset="0"/>
              </a:rPr>
              <a:t>VETERANS HEALTH ADMINISTRATION</a:t>
            </a:r>
          </a:p>
        </p:txBody>
      </p:sp>
      <p:sp>
        <p:nvSpPr>
          <p:cNvPr id="19" name="Footer Placeholder 2">
            <a:extLst>
              <a:ext uri="{FF2B5EF4-FFF2-40B4-BE49-F238E27FC236}">
                <a16:creationId xmlns:a16="http://schemas.microsoft.com/office/drawing/2014/main" id="{49354DA7-7524-47C8-80EB-F2AF5E47F412}"/>
              </a:ext>
            </a:extLst>
          </p:cNvPr>
          <p:cNvSpPr>
            <a:spLocks noGrp="1"/>
          </p:cNvSpPr>
          <p:nvPr>
            <p:ph type="ftr" sz="quarter" idx="3"/>
          </p:nvPr>
        </p:nvSpPr>
        <p:spPr>
          <a:xfrm>
            <a:off x="3513791"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endParaRPr lang="it-IT"/>
          </a:p>
        </p:txBody>
      </p:sp>
    </p:spTree>
    <p:custDataLst>
      <p:tags r:id="rId1"/>
    </p:custDataLst>
    <p:extLst>
      <p:ext uri="{BB962C8B-B14F-4D97-AF65-F5344CB8AC3E}">
        <p14:creationId xmlns:p14="http://schemas.microsoft.com/office/powerpoint/2010/main" val="706949340"/>
      </p:ext>
    </p:extLst>
  </p:cSld>
  <p:clrMapOvr>
    <a:masterClrMapping/>
  </p:clrMapOvr>
  <p:extLst>
    <p:ext uri="{DCECCB84-F9BA-43D5-87BE-67443E8EF086}">
      <p15:sldGuideLst xmlns:p15="http://schemas.microsoft.com/office/powerpoint/2012/main">
        <p15:guide id="1" orient="horz" pos="1104">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2">
            <a:extLst>
              <a:ext uri="{FF2B5EF4-FFF2-40B4-BE49-F238E27FC236}">
                <a16:creationId xmlns:a16="http://schemas.microsoft.com/office/drawing/2014/main" id="{23C759AC-ED96-4F77-9EE5-9C1B379DCAB8}"/>
              </a:ext>
            </a:extLst>
          </p:cNvPr>
          <p:cNvSpPr>
            <a:spLocks noGrp="1"/>
          </p:cNvSpPr>
          <p:nvPr>
            <p:ph type="ftr" sz="quarter" idx="3"/>
          </p:nvPr>
        </p:nvSpPr>
        <p:spPr>
          <a:xfrm>
            <a:off x="4045492"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endParaRPr lang="it-IT"/>
          </a:p>
        </p:txBody>
      </p:sp>
    </p:spTree>
    <p:custDataLst>
      <p:tags r:id="rId1"/>
    </p:custDataLst>
    <p:extLst>
      <p:ext uri="{BB962C8B-B14F-4D97-AF65-F5344CB8AC3E}">
        <p14:creationId xmlns:p14="http://schemas.microsoft.com/office/powerpoint/2010/main" val="2933866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31635" y="945351"/>
            <a:ext cx="6710861" cy="5043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4DF96528-43BE-49F6-A13B-3675434CBAE3}"/>
              </a:ext>
            </a:extLst>
          </p:cNvPr>
          <p:cNvSpPr>
            <a:spLocks noGrp="1"/>
          </p:cNvSpPr>
          <p:nvPr>
            <p:ph type="pic" sz="quarter" idx="10"/>
          </p:nvPr>
        </p:nvSpPr>
        <p:spPr>
          <a:xfrm>
            <a:off x="7573963" y="955675"/>
            <a:ext cx="4217987" cy="5076825"/>
          </a:xfrm>
        </p:spPr>
        <p:txBody>
          <a:bodyPr/>
          <a:lstStyle/>
          <a:p>
            <a:endParaRPr lang="en-US" dirty="0"/>
          </a:p>
        </p:txBody>
      </p:sp>
      <p:sp>
        <p:nvSpPr>
          <p:cNvPr id="7" name="Footer Placeholder 2">
            <a:extLst>
              <a:ext uri="{FF2B5EF4-FFF2-40B4-BE49-F238E27FC236}">
                <a16:creationId xmlns:a16="http://schemas.microsoft.com/office/drawing/2014/main" id="{194381EA-BFBB-4FC1-A83E-63322012280D}"/>
              </a:ext>
            </a:extLst>
          </p:cNvPr>
          <p:cNvSpPr>
            <a:spLocks noGrp="1"/>
          </p:cNvSpPr>
          <p:nvPr>
            <p:ph type="ftr" sz="quarter" idx="3"/>
          </p:nvPr>
        </p:nvSpPr>
        <p:spPr>
          <a:xfrm>
            <a:off x="4045492"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endParaRPr lang="it-IT"/>
          </a:p>
        </p:txBody>
      </p:sp>
    </p:spTree>
    <p:custDataLst>
      <p:tags r:id="rId1"/>
    </p:custDataLst>
    <p:extLst>
      <p:ext uri="{BB962C8B-B14F-4D97-AF65-F5344CB8AC3E}">
        <p14:creationId xmlns:p14="http://schemas.microsoft.com/office/powerpoint/2010/main" val="2416490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31635" y="945351"/>
            <a:ext cx="5264198" cy="5043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9016ACE6-8450-4EB7-B99D-BC74431DFEC3}"/>
              </a:ext>
            </a:extLst>
          </p:cNvPr>
          <p:cNvSpPr>
            <a:spLocks noGrp="1"/>
          </p:cNvSpPr>
          <p:nvPr>
            <p:ph idx="10"/>
          </p:nvPr>
        </p:nvSpPr>
        <p:spPr>
          <a:xfrm>
            <a:off x="6324600" y="945351"/>
            <a:ext cx="5264198" cy="5043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2">
            <a:extLst>
              <a:ext uri="{FF2B5EF4-FFF2-40B4-BE49-F238E27FC236}">
                <a16:creationId xmlns:a16="http://schemas.microsoft.com/office/drawing/2014/main" id="{C5C87032-0F8B-42B9-9A7C-1BFB38AE5D8B}"/>
              </a:ext>
            </a:extLst>
          </p:cNvPr>
          <p:cNvSpPr>
            <a:spLocks noGrp="1"/>
          </p:cNvSpPr>
          <p:nvPr>
            <p:ph type="ftr" sz="quarter" idx="3"/>
          </p:nvPr>
        </p:nvSpPr>
        <p:spPr>
          <a:xfrm>
            <a:off x="4045492"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endParaRPr lang="it-IT"/>
          </a:p>
        </p:txBody>
      </p:sp>
    </p:spTree>
    <p:custDataLst>
      <p:tags r:id="rId1"/>
    </p:custDataLst>
    <p:extLst>
      <p:ext uri="{BB962C8B-B14F-4D97-AF65-F5344CB8AC3E}">
        <p14:creationId xmlns:p14="http://schemas.microsoft.com/office/powerpoint/2010/main" val="3785281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869C1171-ECFC-443D-AC24-293D138ED910}"/>
              </a:ext>
            </a:extLst>
          </p:cNvPr>
          <p:cNvSpPr>
            <a:spLocks noGrp="1"/>
          </p:cNvSpPr>
          <p:nvPr>
            <p:ph type="ftr" sz="quarter" idx="3"/>
          </p:nvPr>
        </p:nvSpPr>
        <p:spPr>
          <a:xfrm>
            <a:off x="4045492"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endParaRPr lang="it-IT"/>
          </a:p>
        </p:txBody>
      </p:sp>
      <p:sp>
        <p:nvSpPr>
          <p:cNvPr id="3" name="Rectangle 2">
            <a:extLst>
              <a:ext uri="{FF2B5EF4-FFF2-40B4-BE49-F238E27FC236}">
                <a16:creationId xmlns:a16="http://schemas.microsoft.com/office/drawing/2014/main" id="{6F351D6E-CD81-40CD-924F-AE12407B3F69}"/>
              </a:ext>
            </a:extLst>
          </p:cNvPr>
          <p:cNvSpPr/>
          <p:nvPr userDrawn="1"/>
        </p:nvSpPr>
        <p:spPr>
          <a:xfrm>
            <a:off x="0" y="0"/>
            <a:ext cx="12192000" cy="6212114"/>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72C702A3-2A84-4E16-B9E1-4A99550B1423}"/>
              </a:ext>
            </a:extLst>
          </p:cNvPr>
          <p:cNvSpPr>
            <a:spLocks noGrp="1"/>
          </p:cNvSpPr>
          <p:nvPr>
            <p:ph type="body" sz="quarter" idx="10"/>
          </p:nvPr>
        </p:nvSpPr>
        <p:spPr>
          <a:xfrm>
            <a:off x="2438400" y="1597025"/>
            <a:ext cx="7315200" cy="2235200"/>
          </a:xfrm>
        </p:spPr>
        <p:txBody>
          <a:bodyPr anchor="ctr">
            <a:normAutofit/>
          </a:bodyPr>
          <a:lstStyle>
            <a:lvl1pPr marL="0" indent="0" algn="ctr">
              <a:buNone/>
              <a:defRPr sz="4000">
                <a:solidFill>
                  <a:schemeClr val="bg1"/>
                </a:solidFill>
              </a:defRPr>
            </a:lvl1pPr>
            <a:lvl2pPr marL="457200" indent="0" algn="ctr">
              <a:buNone/>
              <a:defRPr/>
            </a:lvl2pPr>
            <a:lvl3pPr marL="914400" indent="0" algn="ctr">
              <a:buFont typeface="Arial" panose="020B0604020202020204" pitchFamily="34" charset="0"/>
              <a:buNone/>
              <a:defRPr/>
            </a:lvl3pPr>
            <a:lvl4pPr marL="1371600" indent="0" algn="ctr">
              <a:buNone/>
              <a:defRPr/>
            </a:lvl4pPr>
            <a:lvl5pPr marL="1828800" indent="0" algn="ctr">
              <a:buNone/>
              <a:defRPr/>
            </a:lvl5pPr>
          </a:lstStyle>
          <a:p>
            <a:pPr lvl="0"/>
            <a:r>
              <a:rPr lang="en-US"/>
              <a:t>Edit Master text styles</a:t>
            </a:r>
          </a:p>
        </p:txBody>
      </p:sp>
      <p:sp>
        <p:nvSpPr>
          <p:cNvPr id="9" name="Text Placeholder 8">
            <a:extLst>
              <a:ext uri="{FF2B5EF4-FFF2-40B4-BE49-F238E27FC236}">
                <a16:creationId xmlns:a16="http://schemas.microsoft.com/office/drawing/2014/main" id="{A5AC1902-18BD-43E2-9002-E7E4590E7CFA}"/>
              </a:ext>
            </a:extLst>
          </p:cNvPr>
          <p:cNvSpPr>
            <a:spLocks noGrp="1"/>
          </p:cNvSpPr>
          <p:nvPr>
            <p:ph type="body" sz="quarter" idx="11"/>
          </p:nvPr>
        </p:nvSpPr>
        <p:spPr>
          <a:xfrm>
            <a:off x="2445544" y="3860800"/>
            <a:ext cx="7300912" cy="1465263"/>
          </a:xfrm>
        </p:spPr>
        <p:txBody>
          <a:bodyPr anchor="ctr">
            <a:normAutofit/>
          </a:bodyPr>
          <a:lstStyle>
            <a:lvl1pPr marL="0" indent="0" algn="ctr">
              <a:buNone/>
              <a:defRPr sz="2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endParaRPr lang="en-US"/>
          </a:p>
        </p:txBody>
      </p:sp>
    </p:spTree>
    <p:custDataLst>
      <p:tags r:id="rId1"/>
    </p:custDataLst>
    <p:extLst>
      <p:ext uri="{BB962C8B-B14F-4D97-AF65-F5344CB8AC3E}">
        <p14:creationId xmlns:p14="http://schemas.microsoft.com/office/powerpoint/2010/main" val="4217737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a:extLst>
              <a:ext uri="{FF2B5EF4-FFF2-40B4-BE49-F238E27FC236}">
                <a16:creationId xmlns:a16="http://schemas.microsoft.com/office/drawing/2014/main" id="{D06C1C2F-634D-4104-AB3D-000640A070D7}"/>
              </a:ext>
            </a:extLst>
          </p:cNvPr>
          <p:cNvSpPr>
            <a:spLocks noGrp="1"/>
          </p:cNvSpPr>
          <p:nvPr>
            <p:ph type="tbl" sz="quarter" idx="10"/>
          </p:nvPr>
        </p:nvSpPr>
        <p:spPr>
          <a:xfrm>
            <a:off x="573088" y="1050925"/>
            <a:ext cx="11055350" cy="4886325"/>
          </a:xfrm>
        </p:spPr>
        <p:txBody>
          <a:bodyPr/>
          <a:lstStyle/>
          <a:p>
            <a:endParaRPr lang="en-US" dirty="0"/>
          </a:p>
        </p:txBody>
      </p:sp>
      <p:sp>
        <p:nvSpPr>
          <p:cNvPr id="6" name="Footer Placeholder 2">
            <a:extLst>
              <a:ext uri="{FF2B5EF4-FFF2-40B4-BE49-F238E27FC236}">
                <a16:creationId xmlns:a16="http://schemas.microsoft.com/office/drawing/2014/main" id="{4DF17EE6-4852-41BA-9543-B83A9528A2C1}"/>
              </a:ext>
            </a:extLst>
          </p:cNvPr>
          <p:cNvSpPr>
            <a:spLocks noGrp="1"/>
          </p:cNvSpPr>
          <p:nvPr>
            <p:ph type="ftr" sz="quarter" idx="3"/>
          </p:nvPr>
        </p:nvSpPr>
        <p:spPr>
          <a:xfrm>
            <a:off x="4045492"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endParaRPr lang="it-IT"/>
          </a:p>
        </p:txBody>
      </p:sp>
    </p:spTree>
    <p:custDataLst>
      <p:tags r:id="rId1"/>
    </p:custDataLst>
    <p:extLst>
      <p:ext uri="{BB962C8B-B14F-4D97-AF65-F5344CB8AC3E}">
        <p14:creationId xmlns:p14="http://schemas.microsoft.com/office/powerpoint/2010/main" val="125021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reak">
    <p:spTree>
      <p:nvGrpSpPr>
        <p:cNvPr id="1" name=""/>
        <p:cNvGrpSpPr/>
        <p:nvPr/>
      </p:nvGrpSpPr>
      <p:grpSpPr>
        <a:xfrm>
          <a:off x="0" y="0"/>
          <a:ext cx="0" cy="0"/>
          <a:chOff x="0" y="0"/>
          <a:chExt cx="0" cy="0"/>
        </a:xfrm>
      </p:grpSpPr>
      <p:sp>
        <p:nvSpPr>
          <p:cNvPr id="7" name="Footer Placeholder 2">
            <a:extLst>
              <a:ext uri="{FF2B5EF4-FFF2-40B4-BE49-F238E27FC236}">
                <a16:creationId xmlns:a16="http://schemas.microsoft.com/office/drawing/2014/main" id="{11479084-FD3F-409C-84E1-8E339B8AF5F7}"/>
              </a:ext>
            </a:extLst>
          </p:cNvPr>
          <p:cNvSpPr>
            <a:spLocks noGrp="1"/>
          </p:cNvSpPr>
          <p:nvPr>
            <p:ph type="ftr" sz="quarter" idx="3"/>
          </p:nvPr>
        </p:nvSpPr>
        <p:spPr>
          <a:xfrm>
            <a:off x="4045492"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endParaRPr lang="it-IT"/>
          </a:p>
        </p:txBody>
      </p:sp>
      <p:sp>
        <p:nvSpPr>
          <p:cNvPr id="10" name="Text Placeholder 8">
            <a:extLst>
              <a:ext uri="{FF2B5EF4-FFF2-40B4-BE49-F238E27FC236}">
                <a16:creationId xmlns:a16="http://schemas.microsoft.com/office/drawing/2014/main" id="{07D38A75-625D-4BB0-9161-3497A6AD7F4D}"/>
              </a:ext>
            </a:extLst>
          </p:cNvPr>
          <p:cNvSpPr>
            <a:spLocks noGrp="1"/>
          </p:cNvSpPr>
          <p:nvPr>
            <p:ph type="body" sz="quarter" idx="11"/>
          </p:nvPr>
        </p:nvSpPr>
        <p:spPr>
          <a:xfrm>
            <a:off x="914400" y="1566863"/>
            <a:ext cx="10391775" cy="2090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798552A1-DCF7-4DC3-BD15-80E0C9308C2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94694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rea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133DE34-6290-4362-8C93-E96962E944EF}"/>
              </a:ext>
            </a:extLst>
          </p:cNvPr>
          <p:cNvSpPr/>
          <p:nvPr userDrawn="1"/>
        </p:nvSpPr>
        <p:spPr>
          <a:xfrm>
            <a:off x="0" y="0"/>
            <a:ext cx="12192000" cy="6248400"/>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Slide Number Placeholder 2">
            <a:extLst>
              <a:ext uri="{FF2B5EF4-FFF2-40B4-BE49-F238E27FC236}">
                <a16:creationId xmlns:a16="http://schemas.microsoft.com/office/drawing/2014/main" id="{488A0078-89DF-4FB3-A80F-15578268FB90}"/>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Footer Placeholder 3">
            <a:extLst>
              <a:ext uri="{FF2B5EF4-FFF2-40B4-BE49-F238E27FC236}">
                <a16:creationId xmlns:a16="http://schemas.microsoft.com/office/drawing/2014/main" id="{21D4BE47-B5DF-477D-B680-74FCECBB90E9}"/>
              </a:ext>
            </a:extLst>
          </p:cNvPr>
          <p:cNvSpPr>
            <a:spLocks noGrp="1"/>
          </p:cNvSpPr>
          <p:nvPr>
            <p:ph type="ftr" sz="quarter" idx="11"/>
          </p:nvPr>
        </p:nvSpPr>
        <p:spPr/>
        <p:txBody>
          <a:bodyPr/>
          <a:lstStyle/>
          <a:p>
            <a:pPr defTabSz="457200"/>
            <a:endParaRPr lang="it-IT"/>
          </a:p>
        </p:txBody>
      </p:sp>
      <p:sp>
        <p:nvSpPr>
          <p:cNvPr id="6" name="Title 1">
            <a:extLst>
              <a:ext uri="{FF2B5EF4-FFF2-40B4-BE49-F238E27FC236}">
                <a16:creationId xmlns:a16="http://schemas.microsoft.com/office/drawing/2014/main" id="{59DC495A-EAD9-49BA-A47D-DD702455BF58}"/>
              </a:ext>
            </a:extLst>
          </p:cNvPr>
          <p:cNvSpPr>
            <a:spLocks noGrp="1"/>
          </p:cNvSpPr>
          <p:nvPr>
            <p:ph type="ctrTitle"/>
          </p:nvPr>
        </p:nvSpPr>
        <p:spPr>
          <a:xfrm>
            <a:off x="914400" y="1597152"/>
            <a:ext cx="10363200" cy="1984248"/>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712038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43641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B6579-C8FC-4F35-8C54-86623F84DFBF}"/>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24183A28-5310-4627-BEA5-13520DEE3FF5}"/>
              </a:ext>
            </a:extLst>
          </p:cNvPr>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DC09764-5A13-4323-BD55-2C724483B68C}"/>
              </a:ext>
            </a:extLst>
          </p:cNvPr>
          <p:cNvSpPr>
            <a:spLocks noGrp="1"/>
          </p:cNvSpPr>
          <p:nvPr>
            <p:ph type="ftr" sz="quarter" idx="10"/>
          </p:nvPr>
        </p:nvSpPr>
        <p:spPr/>
        <p:txBody>
          <a:bodyPr/>
          <a:lstStyle/>
          <a:p>
            <a:pPr defTabSz="457200"/>
            <a:endParaRPr lang="it-IT"/>
          </a:p>
        </p:txBody>
      </p:sp>
    </p:spTree>
    <p:extLst>
      <p:ext uri="{BB962C8B-B14F-4D97-AF65-F5344CB8AC3E}">
        <p14:creationId xmlns:p14="http://schemas.microsoft.com/office/powerpoint/2010/main" val="2225430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a:extLst>
              <a:ext uri="{FF2B5EF4-FFF2-40B4-BE49-F238E27FC236}">
                <a16:creationId xmlns:a16="http://schemas.microsoft.com/office/drawing/2014/main" id="{869C1171-ECFC-443D-AC24-293D138ED910}"/>
              </a:ext>
            </a:extLst>
          </p:cNvPr>
          <p:cNvSpPr>
            <a:spLocks noGrp="1"/>
          </p:cNvSpPr>
          <p:nvPr>
            <p:ph type="ftr" sz="quarter" idx="3"/>
          </p:nvPr>
        </p:nvSpPr>
        <p:spPr>
          <a:xfrm>
            <a:off x="3513791"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endParaRPr lang="it-IT"/>
          </a:p>
        </p:txBody>
      </p:sp>
    </p:spTree>
    <p:custDataLst>
      <p:tags r:id="rId1"/>
    </p:custDataLst>
    <p:extLst>
      <p:ext uri="{BB962C8B-B14F-4D97-AF65-F5344CB8AC3E}">
        <p14:creationId xmlns:p14="http://schemas.microsoft.com/office/powerpoint/2010/main" val="3647058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a:extLst>
              <a:ext uri="{FF2B5EF4-FFF2-40B4-BE49-F238E27FC236}">
                <a16:creationId xmlns:a16="http://schemas.microsoft.com/office/drawing/2014/main" id="{02DDAB6F-2E09-4BED-8C94-AD8999190967}"/>
              </a:ext>
            </a:extLst>
          </p:cNvPr>
          <p:cNvSpPr>
            <a:spLocks noGrp="1"/>
          </p:cNvSpPr>
          <p:nvPr>
            <p:ph type="ftr" sz="quarter" idx="3"/>
          </p:nvPr>
        </p:nvSpPr>
        <p:spPr>
          <a:xfrm>
            <a:off x="3513791"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endParaRPr lang="it-IT"/>
          </a:p>
        </p:txBody>
      </p:sp>
    </p:spTree>
    <p:custDataLst>
      <p:tags r:id="rId1"/>
    </p:custDataLst>
    <p:extLst>
      <p:ext uri="{BB962C8B-B14F-4D97-AF65-F5344CB8AC3E}">
        <p14:creationId xmlns:p14="http://schemas.microsoft.com/office/powerpoint/2010/main" val="1395691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alpha val="72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BDD1894-9E8D-4123-885B-35E7D4D57130}"/>
              </a:ext>
            </a:extLst>
          </p:cNvPr>
          <p:cNvSpPr/>
          <p:nvPr userDrawn="1"/>
        </p:nvSpPr>
        <p:spPr>
          <a:xfrm>
            <a:off x="-11019" y="1"/>
            <a:ext cx="12203019" cy="61293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n>
                <a:noFill/>
              </a:ln>
            </a:endParaRPr>
          </a:p>
        </p:txBody>
      </p:sp>
      <p:sp>
        <p:nvSpPr>
          <p:cNvPr id="20" name="Rectangle 19">
            <a:extLst>
              <a:ext uri="{FF2B5EF4-FFF2-40B4-BE49-F238E27FC236}">
                <a16:creationId xmlns:a16="http://schemas.microsoft.com/office/drawing/2014/main" id="{9C68B9F4-7A9A-4816-99AB-27C9C187419A}"/>
              </a:ext>
            </a:extLst>
          </p:cNvPr>
          <p:cNvSpPr/>
          <p:nvPr userDrawn="1"/>
        </p:nvSpPr>
        <p:spPr>
          <a:xfrm>
            <a:off x="-11018" y="-17086"/>
            <a:ext cx="12203017"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 name="Subtitle 2"/>
          <p:cNvSpPr>
            <a:spLocks noGrp="1"/>
          </p:cNvSpPr>
          <p:nvPr>
            <p:ph type="subTitle" idx="1"/>
          </p:nvPr>
        </p:nvSpPr>
        <p:spPr>
          <a:xfrm>
            <a:off x="914400" y="1752601"/>
            <a:ext cx="10363200" cy="1044575"/>
          </a:xfrm>
        </p:spPr>
        <p:txBody>
          <a:bodyPr>
            <a:normAutofit/>
          </a:bodyPr>
          <a:lstStyle>
            <a:lvl1pPr marL="0" indent="0" algn="ctr">
              <a:buNone/>
              <a:defRPr sz="4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TextBox 8">
            <a:extLst>
              <a:ext uri="{FF2B5EF4-FFF2-40B4-BE49-F238E27FC236}">
                <a16:creationId xmlns:a16="http://schemas.microsoft.com/office/drawing/2014/main" id="{10151DE4-3045-478B-A639-79140677D674}"/>
              </a:ext>
            </a:extLst>
          </p:cNvPr>
          <p:cNvSpPr txBox="1"/>
          <p:nvPr userDrawn="1"/>
        </p:nvSpPr>
        <p:spPr>
          <a:xfrm>
            <a:off x="304800" y="4755428"/>
            <a:ext cx="3759200" cy="480655"/>
          </a:xfrm>
          <a:prstGeom prst="rect">
            <a:avLst/>
          </a:prstGeom>
        </p:spPr>
        <p:txBody>
          <a:bodyPr vert="horz" wrap="square" lIns="91440" tIns="45720" rIns="91440" bIns="45720" rtlCol="0" anchor="ctr">
            <a:noAutofit/>
          </a:bodyPr>
          <a:lstStyle/>
          <a:p>
            <a:pPr lvl="0"/>
            <a:r>
              <a:rPr lang="en-US" sz="2800" dirty="0">
                <a:solidFill>
                  <a:schemeClr val="bg1">
                    <a:lumMod val="50000"/>
                  </a:schemeClr>
                </a:solidFill>
                <a:latin typeface="Arial" panose="020B0604020202020204" pitchFamily="34" charset="0"/>
                <a:cs typeface="Arial" panose="020B0604020202020204" pitchFamily="34" charset="0"/>
              </a:rPr>
              <a:t>Presentation for:</a:t>
            </a:r>
          </a:p>
        </p:txBody>
      </p:sp>
      <p:sp>
        <p:nvSpPr>
          <p:cNvPr id="11" name="TextBox 10">
            <a:extLst>
              <a:ext uri="{FF2B5EF4-FFF2-40B4-BE49-F238E27FC236}">
                <a16:creationId xmlns:a16="http://schemas.microsoft.com/office/drawing/2014/main" id="{97524F97-9C33-41BE-A6F6-A2402B1E51CB}"/>
              </a:ext>
            </a:extLst>
          </p:cNvPr>
          <p:cNvSpPr txBox="1"/>
          <p:nvPr userDrawn="1"/>
        </p:nvSpPr>
        <p:spPr>
          <a:xfrm>
            <a:off x="304801" y="5310546"/>
            <a:ext cx="3713908" cy="480655"/>
          </a:xfrm>
          <a:prstGeom prst="rect">
            <a:avLst/>
          </a:prstGeom>
        </p:spPr>
        <p:txBody>
          <a:bodyPr vert="horz" wrap="square"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rial" panose="020B0604020202020204" pitchFamily="34" charset="0"/>
                <a:cs typeface="Arial" panose="020B0604020202020204" pitchFamily="34" charset="0"/>
              </a:rPr>
              <a:t>Date of Briefing:</a:t>
            </a:r>
          </a:p>
        </p:txBody>
      </p:sp>
      <p:sp>
        <p:nvSpPr>
          <p:cNvPr id="16" name="Text Placeholder 5">
            <a:extLst>
              <a:ext uri="{FF2B5EF4-FFF2-40B4-BE49-F238E27FC236}">
                <a16:creationId xmlns:a16="http://schemas.microsoft.com/office/drawing/2014/main" id="{F32E289A-0B24-46FD-9A76-703A44237AF0}"/>
              </a:ext>
            </a:extLst>
          </p:cNvPr>
          <p:cNvSpPr>
            <a:spLocks noGrp="1"/>
          </p:cNvSpPr>
          <p:nvPr>
            <p:ph type="body" sz="quarter" idx="13"/>
          </p:nvPr>
        </p:nvSpPr>
        <p:spPr>
          <a:xfrm>
            <a:off x="3352800" y="4755428"/>
            <a:ext cx="8031241" cy="329776"/>
          </a:xfrm>
        </p:spPr>
        <p:txBody>
          <a:bodyPr>
            <a:noAutofit/>
          </a:bodyPr>
          <a:lstStyle>
            <a:lvl1pPr marL="0" indent="0">
              <a:buFontTx/>
              <a:buNone/>
              <a:defRPr sz="2800"/>
            </a:lvl1pPr>
          </a:lstStyle>
          <a:p>
            <a:pPr lvl="0"/>
            <a:r>
              <a:rPr lang="en-US"/>
              <a:t>Edit Master text styles</a:t>
            </a:r>
          </a:p>
        </p:txBody>
      </p:sp>
      <p:sp>
        <p:nvSpPr>
          <p:cNvPr id="18" name="Text Placeholder 4">
            <a:extLst>
              <a:ext uri="{FF2B5EF4-FFF2-40B4-BE49-F238E27FC236}">
                <a16:creationId xmlns:a16="http://schemas.microsoft.com/office/drawing/2014/main" id="{E9328F0D-E304-41F7-B95E-92D603C8CDD8}"/>
              </a:ext>
            </a:extLst>
          </p:cNvPr>
          <p:cNvSpPr>
            <a:spLocks noGrp="1"/>
          </p:cNvSpPr>
          <p:nvPr>
            <p:ph type="body" sz="quarter" idx="17"/>
          </p:nvPr>
        </p:nvSpPr>
        <p:spPr>
          <a:xfrm>
            <a:off x="3352800" y="5310758"/>
            <a:ext cx="8289525" cy="462245"/>
          </a:xfrm>
        </p:spPr>
        <p:txBody>
          <a:bodyPr>
            <a:normAutofit/>
          </a:bodyPr>
          <a:lstStyle>
            <a:lvl1pPr marL="0" indent="0">
              <a:buNone/>
              <a:defRPr sz="2800"/>
            </a:lvl1pPr>
          </a:lstStyle>
          <a:p>
            <a:pPr lvl="0"/>
            <a:r>
              <a:rPr lang="en-US"/>
              <a:t>Edit Master text styles</a:t>
            </a:r>
          </a:p>
        </p:txBody>
      </p:sp>
      <p:sp>
        <p:nvSpPr>
          <p:cNvPr id="4" name="TextBox 3">
            <a:extLst>
              <a:ext uri="{FF2B5EF4-FFF2-40B4-BE49-F238E27FC236}">
                <a16:creationId xmlns:a16="http://schemas.microsoft.com/office/drawing/2014/main" id="{F8DA85D3-F336-4F32-8873-056208695F27}"/>
              </a:ext>
            </a:extLst>
          </p:cNvPr>
          <p:cNvSpPr txBox="1"/>
          <p:nvPr userDrawn="1"/>
        </p:nvSpPr>
        <p:spPr>
          <a:xfrm>
            <a:off x="900752" y="586854"/>
            <a:ext cx="1039959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all" spc="0" normalizeH="0" baseline="0" noProof="0" dirty="0">
                <a:ln>
                  <a:noFill/>
                </a:ln>
                <a:solidFill>
                  <a:srgbClr val="000000"/>
                </a:solidFill>
                <a:effectLst/>
                <a:uLnTx/>
                <a:uFillTx/>
                <a:latin typeface="Arial" pitchFamily="34" charset="0"/>
                <a:ea typeface="+mn-ea"/>
                <a:cs typeface="Arial" pitchFamily="34" charset="0"/>
              </a:rPr>
              <a:t>VETERANS HEALTH ADMINISTRATION</a:t>
            </a:r>
          </a:p>
        </p:txBody>
      </p:sp>
      <p:sp>
        <p:nvSpPr>
          <p:cNvPr id="19" name="Footer Placeholder 2">
            <a:extLst>
              <a:ext uri="{FF2B5EF4-FFF2-40B4-BE49-F238E27FC236}">
                <a16:creationId xmlns:a16="http://schemas.microsoft.com/office/drawing/2014/main" id="{49354DA7-7524-47C8-80EB-F2AF5E47F412}"/>
              </a:ext>
            </a:extLst>
          </p:cNvPr>
          <p:cNvSpPr>
            <a:spLocks noGrp="1"/>
          </p:cNvSpPr>
          <p:nvPr>
            <p:ph type="ftr" sz="quarter" idx="3"/>
          </p:nvPr>
        </p:nvSpPr>
        <p:spPr>
          <a:xfrm>
            <a:off x="4045492"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endParaRPr lang="it-IT"/>
          </a:p>
        </p:txBody>
      </p:sp>
    </p:spTree>
    <p:custDataLst>
      <p:tags r:id="rId1"/>
    </p:custDataLst>
    <p:extLst>
      <p:ext uri="{BB962C8B-B14F-4D97-AF65-F5344CB8AC3E}">
        <p14:creationId xmlns:p14="http://schemas.microsoft.com/office/powerpoint/2010/main" val="2242327189"/>
      </p:ext>
    </p:extLst>
  </p:cSld>
  <p:clrMapOvr>
    <a:masterClrMapping/>
  </p:clrMapOvr>
  <p:extLst>
    <p:ext uri="{DCECCB84-F9BA-43D5-87BE-67443E8EF086}">
      <p15:sldGuideLst xmlns:p15="http://schemas.microsoft.com/office/powerpoint/2012/main">
        <p15:guide id="1" orient="horz" pos="1104">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2">
            <a:extLst>
              <a:ext uri="{FF2B5EF4-FFF2-40B4-BE49-F238E27FC236}">
                <a16:creationId xmlns:a16="http://schemas.microsoft.com/office/drawing/2014/main" id="{23C759AC-ED96-4F77-9EE5-9C1B379DCAB8}"/>
              </a:ext>
            </a:extLst>
          </p:cNvPr>
          <p:cNvSpPr>
            <a:spLocks noGrp="1"/>
          </p:cNvSpPr>
          <p:nvPr>
            <p:ph type="ftr" sz="quarter" idx="3"/>
          </p:nvPr>
        </p:nvSpPr>
        <p:spPr>
          <a:xfrm>
            <a:off x="4045492"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endParaRPr lang="it-IT"/>
          </a:p>
        </p:txBody>
      </p:sp>
    </p:spTree>
    <p:custDataLst>
      <p:tags r:id="rId1"/>
    </p:custDataLst>
    <p:extLst>
      <p:ext uri="{BB962C8B-B14F-4D97-AF65-F5344CB8AC3E}">
        <p14:creationId xmlns:p14="http://schemas.microsoft.com/office/powerpoint/2010/main" val="323057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31635" y="945351"/>
            <a:ext cx="6710861" cy="5043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4DF96528-43BE-49F6-A13B-3675434CBAE3}"/>
              </a:ext>
            </a:extLst>
          </p:cNvPr>
          <p:cNvSpPr>
            <a:spLocks noGrp="1"/>
          </p:cNvSpPr>
          <p:nvPr>
            <p:ph type="pic" sz="quarter" idx="10"/>
          </p:nvPr>
        </p:nvSpPr>
        <p:spPr>
          <a:xfrm>
            <a:off x="7573963" y="955675"/>
            <a:ext cx="4217987" cy="5076825"/>
          </a:xfrm>
        </p:spPr>
        <p:txBody>
          <a:bodyPr/>
          <a:lstStyle/>
          <a:p>
            <a:endParaRPr lang="en-US" dirty="0"/>
          </a:p>
        </p:txBody>
      </p:sp>
      <p:sp>
        <p:nvSpPr>
          <p:cNvPr id="7" name="Footer Placeholder 2">
            <a:extLst>
              <a:ext uri="{FF2B5EF4-FFF2-40B4-BE49-F238E27FC236}">
                <a16:creationId xmlns:a16="http://schemas.microsoft.com/office/drawing/2014/main" id="{194381EA-BFBB-4FC1-A83E-63322012280D}"/>
              </a:ext>
            </a:extLst>
          </p:cNvPr>
          <p:cNvSpPr>
            <a:spLocks noGrp="1"/>
          </p:cNvSpPr>
          <p:nvPr>
            <p:ph type="ftr" sz="quarter" idx="3"/>
          </p:nvPr>
        </p:nvSpPr>
        <p:spPr>
          <a:xfrm>
            <a:off x="4045492"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endParaRPr lang="it-IT"/>
          </a:p>
        </p:txBody>
      </p:sp>
    </p:spTree>
    <p:custDataLst>
      <p:tags r:id="rId1"/>
    </p:custDataLst>
    <p:extLst>
      <p:ext uri="{BB962C8B-B14F-4D97-AF65-F5344CB8AC3E}">
        <p14:creationId xmlns:p14="http://schemas.microsoft.com/office/powerpoint/2010/main" val="2369062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31635" y="945351"/>
            <a:ext cx="5264198" cy="5043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9016ACE6-8450-4EB7-B99D-BC74431DFEC3}"/>
              </a:ext>
            </a:extLst>
          </p:cNvPr>
          <p:cNvSpPr>
            <a:spLocks noGrp="1"/>
          </p:cNvSpPr>
          <p:nvPr>
            <p:ph idx="10"/>
          </p:nvPr>
        </p:nvSpPr>
        <p:spPr>
          <a:xfrm>
            <a:off x="6324600" y="945351"/>
            <a:ext cx="5264198" cy="5043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2">
            <a:extLst>
              <a:ext uri="{FF2B5EF4-FFF2-40B4-BE49-F238E27FC236}">
                <a16:creationId xmlns:a16="http://schemas.microsoft.com/office/drawing/2014/main" id="{C5C87032-0F8B-42B9-9A7C-1BFB38AE5D8B}"/>
              </a:ext>
            </a:extLst>
          </p:cNvPr>
          <p:cNvSpPr>
            <a:spLocks noGrp="1"/>
          </p:cNvSpPr>
          <p:nvPr>
            <p:ph type="ftr" sz="quarter" idx="3"/>
          </p:nvPr>
        </p:nvSpPr>
        <p:spPr>
          <a:xfrm>
            <a:off x="4045492"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endParaRPr lang="it-IT"/>
          </a:p>
        </p:txBody>
      </p:sp>
    </p:spTree>
    <p:custDataLst>
      <p:tags r:id="rId1"/>
    </p:custDataLst>
    <p:extLst>
      <p:ext uri="{BB962C8B-B14F-4D97-AF65-F5344CB8AC3E}">
        <p14:creationId xmlns:p14="http://schemas.microsoft.com/office/powerpoint/2010/main" val="3397295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869C1171-ECFC-443D-AC24-293D138ED910}"/>
              </a:ext>
            </a:extLst>
          </p:cNvPr>
          <p:cNvSpPr>
            <a:spLocks noGrp="1"/>
          </p:cNvSpPr>
          <p:nvPr>
            <p:ph type="ftr" sz="quarter" idx="3"/>
          </p:nvPr>
        </p:nvSpPr>
        <p:spPr>
          <a:xfrm>
            <a:off x="4045492"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endParaRPr lang="it-IT"/>
          </a:p>
        </p:txBody>
      </p:sp>
      <p:sp>
        <p:nvSpPr>
          <p:cNvPr id="3" name="Rectangle 2">
            <a:extLst>
              <a:ext uri="{FF2B5EF4-FFF2-40B4-BE49-F238E27FC236}">
                <a16:creationId xmlns:a16="http://schemas.microsoft.com/office/drawing/2014/main" id="{6F351D6E-CD81-40CD-924F-AE12407B3F69}"/>
              </a:ext>
            </a:extLst>
          </p:cNvPr>
          <p:cNvSpPr/>
          <p:nvPr userDrawn="1"/>
        </p:nvSpPr>
        <p:spPr>
          <a:xfrm>
            <a:off x="0" y="0"/>
            <a:ext cx="12192000" cy="6212114"/>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72C702A3-2A84-4E16-B9E1-4A99550B1423}"/>
              </a:ext>
            </a:extLst>
          </p:cNvPr>
          <p:cNvSpPr>
            <a:spLocks noGrp="1"/>
          </p:cNvSpPr>
          <p:nvPr>
            <p:ph type="body" sz="quarter" idx="10"/>
          </p:nvPr>
        </p:nvSpPr>
        <p:spPr>
          <a:xfrm>
            <a:off x="2438400" y="1597025"/>
            <a:ext cx="7315200" cy="2235200"/>
          </a:xfrm>
        </p:spPr>
        <p:txBody>
          <a:bodyPr anchor="ctr">
            <a:normAutofit/>
          </a:bodyPr>
          <a:lstStyle>
            <a:lvl1pPr marL="0" indent="0" algn="ctr">
              <a:buNone/>
              <a:defRPr sz="4000">
                <a:solidFill>
                  <a:schemeClr val="bg1"/>
                </a:solidFill>
              </a:defRPr>
            </a:lvl1pPr>
            <a:lvl2pPr marL="457200" indent="0" algn="ctr">
              <a:buNone/>
              <a:defRPr/>
            </a:lvl2pPr>
            <a:lvl3pPr marL="914400" indent="0" algn="ctr">
              <a:buFont typeface="Arial" panose="020B0604020202020204" pitchFamily="34" charset="0"/>
              <a:buNone/>
              <a:defRPr/>
            </a:lvl3pPr>
            <a:lvl4pPr marL="1371600" indent="0" algn="ctr">
              <a:buNone/>
              <a:defRPr/>
            </a:lvl4pPr>
            <a:lvl5pPr marL="1828800" indent="0" algn="ctr">
              <a:buNone/>
              <a:defRPr/>
            </a:lvl5pPr>
          </a:lstStyle>
          <a:p>
            <a:pPr lvl="0"/>
            <a:r>
              <a:rPr lang="en-US"/>
              <a:t>Edit Master text styles</a:t>
            </a:r>
          </a:p>
        </p:txBody>
      </p:sp>
      <p:sp>
        <p:nvSpPr>
          <p:cNvPr id="9" name="Text Placeholder 8">
            <a:extLst>
              <a:ext uri="{FF2B5EF4-FFF2-40B4-BE49-F238E27FC236}">
                <a16:creationId xmlns:a16="http://schemas.microsoft.com/office/drawing/2014/main" id="{A5AC1902-18BD-43E2-9002-E7E4590E7CFA}"/>
              </a:ext>
            </a:extLst>
          </p:cNvPr>
          <p:cNvSpPr>
            <a:spLocks noGrp="1"/>
          </p:cNvSpPr>
          <p:nvPr>
            <p:ph type="body" sz="quarter" idx="11"/>
          </p:nvPr>
        </p:nvSpPr>
        <p:spPr>
          <a:xfrm>
            <a:off x="2445544" y="3860800"/>
            <a:ext cx="7300912" cy="1465263"/>
          </a:xfrm>
        </p:spPr>
        <p:txBody>
          <a:bodyPr anchor="ctr">
            <a:normAutofit/>
          </a:bodyPr>
          <a:lstStyle>
            <a:lvl1pPr marL="0" indent="0" algn="ctr">
              <a:buNone/>
              <a:defRPr sz="2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endParaRPr lang="en-US"/>
          </a:p>
        </p:txBody>
      </p:sp>
    </p:spTree>
    <p:custDataLst>
      <p:tags r:id="rId1"/>
    </p:custDataLst>
    <p:extLst>
      <p:ext uri="{BB962C8B-B14F-4D97-AF65-F5344CB8AC3E}">
        <p14:creationId xmlns:p14="http://schemas.microsoft.com/office/powerpoint/2010/main" val="16515321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a:extLst>
              <a:ext uri="{FF2B5EF4-FFF2-40B4-BE49-F238E27FC236}">
                <a16:creationId xmlns:a16="http://schemas.microsoft.com/office/drawing/2014/main" id="{D06C1C2F-634D-4104-AB3D-000640A070D7}"/>
              </a:ext>
            </a:extLst>
          </p:cNvPr>
          <p:cNvSpPr>
            <a:spLocks noGrp="1"/>
          </p:cNvSpPr>
          <p:nvPr>
            <p:ph type="tbl" sz="quarter" idx="10"/>
          </p:nvPr>
        </p:nvSpPr>
        <p:spPr>
          <a:xfrm>
            <a:off x="573088" y="1050925"/>
            <a:ext cx="11055350" cy="4886325"/>
          </a:xfrm>
        </p:spPr>
        <p:txBody>
          <a:bodyPr/>
          <a:lstStyle/>
          <a:p>
            <a:endParaRPr lang="en-US" dirty="0"/>
          </a:p>
        </p:txBody>
      </p:sp>
      <p:sp>
        <p:nvSpPr>
          <p:cNvPr id="6" name="Footer Placeholder 2">
            <a:extLst>
              <a:ext uri="{FF2B5EF4-FFF2-40B4-BE49-F238E27FC236}">
                <a16:creationId xmlns:a16="http://schemas.microsoft.com/office/drawing/2014/main" id="{4DF17EE6-4852-41BA-9543-B83A9528A2C1}"/>
              </a:ext>
            </a:extLst>
          </p:cNvPr>
          <p:cNvSpPr>
            <a:spLocks noGrp="1"/>
          </p:cNvSpPr>
          <p:nvPr>
            <p:ph type="ftr" sz="quarter" idx="3"/>
          </p:nvPr>
        </p:nvSpPr>
        <p:spPr>
          <a:xfrm>
            <a:off x="4045492"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endParaRPr lang="it-IT"/>
          </a:p>
        </p:txBody>
      </p:sp>
    </p:spTree>
    <p:custDataLst>
      <p:tags r:id="rId1"/>
    </p:custDataLst>
    <p:extLst>
      <p:ext uri="{BB962C8B-B14F-4D97-AF65-F5344CB8AC3E}">
        <p14:creationId xmlns:p14="http://schemas.microsoft.com/office/powerpoint/2010/main" val="2960602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reak">
    <p:spTree>
      <p:nvGrpSpPr>
        <p:cNvPr id="1" name=""/>
        <p:cNvGrpSpPr/>
        <p:nvPr/>
      </p:nvGrpSpPr>
      <p:grpSpPr>
        <a:xfrm>
          <a:off x="0" y="0"/>
          <a:ext cx="0" cy="0"/>
          <a:chOff x="0" y="0"/>
          <a:chExt cx="0" cy="0"/>
        </a:xfrm>
      </p:grpSpPr>
      <p:sp>
        <p:nvSpPr>
          <p:cNvPr id="7" name="Footer Placeholder 2">
            <a:extLst>
              <a:ext uri="{FF2B5EF4-FFF2-40B4-BE49-F238E27FC236}">
                <a16:creationId xmlns:a16="http://schemas.microsoft.com/office/drawing/2014/main" id="{11479084-FD3F-409C-84E1-8E339B8AF5F7}"/>
              </a:ext>
            </a:extLst>
          </p:cNvPr>
          <p:cNvSpPr>
            <a:spLocks noGrp="1"/>
          </p:cNvSpPr>
          <p:nvPr>
            <p:ph type="ftr" sz="quarter" idx="3"/>
          </p:nvPr>
        </p:nvSpPr>
        <p:spPr>
          <a:xfrm>
            <a:off x="4045492"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endParaRPr lang="it-IT"/>
          </a:p>
        </p:txBody>
      </p:sp>
      <p:sp>
        <p:nvSpPr>
          <p:cNvPr id="10" name="Text Placeholder 8">
            <a:extLst>
              <a:ext uri="{FF2B5EF4-FFF2-40B4-BE49-F238E27FC236}">
                <a16:creationId xmlns:a16="http://schemas.microsoft.com/office/drawing/2014/main" id="{07D38A75-625D-4BB0-9161-3497A6AD7F4D}"/>
              </a:ext>
            </a:extLst>
          </p:cNvPr>
          <p:cNvSpPr>
            <a:spLocks noGrp="1"/>
          </p:cNvSpPr>
          <p:nvPr>
            <p:ph type="body" sz="quarter" idx="11"/>
          </p:nvPr>
        </p:nvSpPr>
        <p:spPr>
          <a:xfrm>
            <a:off x="914400" y="1566863"/>
            <a:ext cx="10391775" cy="2090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798552A1-DCF7-4DC3-BD15-80E0C9308C2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529129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079395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2000"/>
          </a:xfrm>
          <a:solidFill>
            <a:schemeClr val="tx2"/>
          </a:solidFill>
        </p:spPr>
        <p:txBody>
          <a:bodyPr>
            <a:normAutofit/>
          </a:bodyPr>
          <a:lstStyle>
            <a:lvl1pPr>
              <a:defRPr sz="2400">
                <a:solidFill>
                  <a:schemeClr val="bg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3" name="Footer Placeholder 2"/>
          <p:cNvSpPr>
            <a:spLocks noGrp="1"/>
          </p:cNvSpPr>
          <p:nvPr>
            <p:ph type="ftr" sz="quarter" idx="13"/>
          </p:nvPr>
        </p:nvSpPr>
        <p:spPr/>
        <p:txBody>
          <a:bodyPr/>
          <a:lstStyle/>
          <a:p>
            <a:pPr defTabSz="457200"/>
            <a:endParaRPr lang="it-IT"/>
          </a:p>
        </p:txBody>
      </p:sp>
    </p:spTree>
    <p:extLst>
      <p:ext uri="{BB962C8B-B14F-4D97-AF65-F5344CB8AC3E}">
        <p14:creationId xmlns:p14="http://schemas.microsoft.com/office/powerpoint/2010/main" val="29353852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alpha val="72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BDD1894-9E8D-4123-885B-35E7D4D57130}"/>
              </a:ext>
            </a:extLst>
          </p:cNvPr>
          <p:cNvSpPr/>
          <p:nvPr userDrawn="1"/>
        </p:nvSpPr>
        <p:spPr>
          <a:xfrm>
            <a:off x="-11019" y="723093"/>
            <a:ext cx="12203019" cy="61293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n>
                <a:noFill/>
              </a:ln>
            </a:endParaRPr>
          </a:p>
        </p:txBody>
      </p:sp>
      <p:sp>
        <p:nvSpPr>
          <p:cNvPr id="20" name="Rectangle 19">
            <a:extLst>
              <a:ext uri="{FF2B5EF4-FFF2-40B4-BE49-F238E27FC236}">
                <a16:creationId xmlns:a16="http://schemas.microsoft.com/office/drawing/2014/main" id="{9C68B9F4-7A9A-4816-99AB-27C9C187419A}"/>
              </a:ext>
            </a:extLst>
          </p:cNvPr>
          <p:cNvSpPr/>
          <p:nvPr userDrawn="1"/>
        </p:nvSpPr>
        <p:spPr>
          <a:xfrm>
            <a:off x="-11018" y="-17086"/>
            <a:ext cx="12203017"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 name="Subtitle 2"/>
          <p:cNvSpPr>
            <a:spLocks noGrp="1"/>
          </p:cNvSpPr>
          <p:nvPr>
            <p:ph type="subTitle" idx="1"/>
          </p:nvPr>
        </p:nvSpPr>
        <p:spPr>
          <a:xfrm>
            <a:off x="914400" y="1752601"/>
            <a:ext cx="10363200" cy="1044575"/>
          </a:xfrm>
        </p:spPr>
        <p:txBody>
          <a:bodyPr>
            <a:normAutofit/>
          </a:bodyPr>
          <a:lstStyle>
            <a:lvl1pPr marL="0" indent="0" algn="ctr">
              <a:buNone/>
              <a:defRPr sz="4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6" name="Text Placeholder 5">
            <a:extLst>
              <a:ext uri="{FF2B5EF4-FFF2-40B4-BE49-F238E27FC236}">
                <a16:creationId xmlns:a16="http://schemas.microsoft.com/office/drawing/2014/main" id="{F32E289A-0B24-46FD-9A76-703A44237AF0}"/>
              </a:ext>
            </a:extLst>
          </p:cNvPr>
          <p:cNvSpPr>
            <a:spLocks noGrp="1"/>
          </p:cNvSpPr>
          <p:nvPr>
            <p:ph type="body" sz="quarter" idx="13"/>
          </p:nvPr>
        </p:nvSpPr>
        <p:spPr>
          <a:xfrm>
            <a:off x="984448" y="4319999"/>
            <a:ext cx="10399593" cy="329776"/>
          </a:xfrm>
        </p:spPr>
        <p:txBody>
          <a:bodyPr>
            <a:noAutofit/>
          </a:bodyPr>
          <a:lstStyle>
            <a:lvl1pPr marL="0" indent="0">
              <a:buFontTx/>
              <a:buNone/>
              <a:defRPr sz="2800"/>
            </a:lvl1pPr>
          </a:lstStyle>
          <a:p>
            <a:pPr lvl="0"/>
            <a:r>
              <a:rPr lang="en-US"/>
              <a:t>Edit Master text styles</a:t>
            </a:r>
          </a:p>
        </p:txBody>
      </p:sp>
      <p:sp>
        <p:nvSpPr>
          <p:cNvPr id="17" name="Text Placeholder 6">
            <a:extLst>
              <a:ext uri="{FF2B5EF4-FFF2-40B4-BE49-F238E27FC236}">
                <a16:creationId xmlns:a16="http://schemas.microsoft.com/office/drawing/2014/main" id="{A5385847-86BC-411C-BD06-FFB3EDE07361}"/>
              </a:ext>
            </a:extLst>
          </p:cNvPr>
          <p:cNvSpPr>
            <a:spLocks noGrp="1"/>
          </p:cNvSpPr>
          <p:nvPr>
            <p:ph type="body" sz="quarter" idx="14"/>
          </p:nvPr>
        </p:nvSpPr>
        <p:spPr>
          <a:xfrm>
            <a:off x="984448" y="4813499"/>
            <a:ext cx="11065501" cy="333536"/>
          </a:xfrm>
        </p:spPr>
        <p:txBody>
          <a:bodyPr>
            <a:noAutofit/>
          </a:bodyPr>
          <a:lstStyle>
            <a:lvl1pPr marL="0" indent="0">
              <a:buNone/>
              <a:defRPr sz="2800"/>
            </a:lvl1pPr>
          </a:lstStyle>
          <a:p>
            <a:pPr lvl="0"/>
            <a:r>
              <a:rPr lang="en-US"/>
              <a:t>Edit Master text styles</a:t>
            </a:r>
          </a:p>
        </p:txBody>
      </p:sp>
      <p:sp>
        <p:nvSpPr>
          <p:cNvPr id="18" name="Text Placeholder 4">
            <a:extLst>
              <a:ext uri="{FF2B5EF4-FFF2-40B4-BE49-F238E27FC236}">
                <a16:creationId xmlns:a16="http://schemas.microsoft.com/office/drawing/2014/main" id="{E9328F0D-E304-41F7-B95E-92D603C8CDD8}"/>
              </a:ext>
            </a:extLst>
          </p:cNvPr>
          <p:cNvSpPr>
            <a:spLocks noGrp="1"/>
          </p:cNvSpPr>
          <p:nvPr>
            <p:ph type="body" sz="quarter" idx="17"/>
          </p:nvPr>
        </p:nvSpPr>
        <p:spPr>
          <a:xfrm>
            <a:off x="984448" y="5310758"/>
            <a:ext cx="10657877" cy="462245"/>
          </a:xfrm>
        </p:spPr>
        <p:txBody>
          <a:bodyPr>
            <a:normAutofit/>
          </a:bodyPr>
          <a:lstStyle>
            <a:lvl1pPr marL="0" indent="0">
              <a:buNone/>
              <a:defRPr sz="2800"/>
            </a:lvl1pPr>
          </a:lstStyle>
          <a:p>
            <a:pPr lvl="0"/>
            <a:r>
              <a:rPr lang="en-US" dirty="0"/>
              <a:t>Edit Master text styles</a:t>
            </a:r>
          </a:p>
        </p:txBody>
      </p:sp>
      <p:sp>
        <p:nvSpPr>
          <p:cNvPr id="4" name="TextBox 3">
            <a:extLst>
              <a:ext uri="{FF2B5EF4-FFF2-40B4-BE49-F238E27FC236}">
                <a16:creationId xmlns:a16="http://schemas.microsoft.com/office/drawing/2014/main" id="{F8DA85D3-F336-4F32-8873-056208695F27}"/>
              </a:ext>
            </a:extLst>
          </p:cNvPr>
          <p:cNvSpPr txBox="1"/>
          <p:nvPr userDrawn="1"/>
        </p:nvSpPr>
        <p:spPr>
          <a:xfrm>
            <a:off x="900752" y="586854"/>
            <a:ext cx="1039959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all" spc="0" normalizeH="0" baseline="0" noProof="0" dirty="0">
                <a:ln>
                  <a:noFill/>
                </a:ln>
                <a:solidFill>
                  <a:srgbClr val="000000"/>
                </a:solidFill>
                <a:effectLst/>
                <a:uLnTx/>
                <a:uFillTx/>
                <a:latin typeface="Arial" pitchFamily="34" charset="0"/>
                <a:ea typeface="+mn-ea"/>
                <a:cs typeface="Arial" pitchFamily="34" charset="0"/>
              </a:rPr>
              <a:t>VETERANS HEALTH ADMINISTRATION</a:t>
            </a:r>
          </a:p>
        </p:txBody>
      </p:sp>
      <p:sp>
        <p:nvSpPr>
          <p:cNvPr id="19" name="Footer Placeholder 2">
            <a:extLst>
              <a:ext uri="{FF2B5EF4-FFF2-40B4-BE49-F238E27FC236}">
                <a16:creationId xmlns:a16="http://schemas.microsoft.com/office/drawing/2014/main" id="{49354DA7-7524-47C8-80EB-F2AF5E47F412}"/>
              </a:ext>
            </a:extLst>
          </p:cNvPr>
          <p:cNvSpPr>
            <a:spLocks noGrp="1"/>
          </p:cNvSpPr>
          <p:nvPr>
            <p:ph type="ftr" sz="quarter" idx="3"/>
          </p:nvPr>
        </p:nvSpPr>
        <p:spPr>
          <a:xfrm>
            <a:off x="3513791"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endParaRPr lang="it-IT"/>
          </a:p>
        </p:txBody>
      </p:sp>
    </p:spTree>
    <p:custDataLst>
      <p:tags r:id="rId1"/>
    </p:custDataLst>
    <p:extLst>
      <p:ext uri="{BB962C8B-B14F-4D97-AF65-F5344CB8AC3E}">
        <p14:creationId xmlns:p14="http://schemas.microsoft.com/office/powerpoint/2010/main" val="3052302003"/>
      </p:ext>
    </p:extLst>
  </p:cSld>
  <p:clrMapOvr>
    <a:masterClrMapping/>
  </p:clrMapOvr>
  <p:extLst>
    <p:ext uri="{DCECCB84-F9BA-43D5-87BE-67443E8EF086}">
      <p15:sldGuideLst xmlns:p15="http://schemas.microsoft.com/office/powerpoint/2012/main">
        <p15:guide id="1" orient="horz" pos="1104">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31635" y="945351"/>
            <a:ext cx="6710861" cy="5043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a:extLst>
              <a:ext uri="{FF2B5EF4-FFF2-40B4-BE49-F238E27FC236}">
                <a16:creationId xmlns:a16="http://schemas.microsoft.com/office/drawing/2014/main" id="{02DDAB6F-2E09-4BED-8C94-AD8999190967}"/>
              </a:ext>
            </a:extLst>
          </p:cNvPr>
          <p:cNvSpPr>
            <a:spLocks noGrp="1"/>
          </p:cNvSpPr>
          <p:nvPr>
            <p:ph type="ftr" sz="quarter" idx="3"/>
          </p:nvPr>
        </p:nvSpPr>
        <p:spPr>
          <a:xfrm>
            <a:off x="3513791"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endParaRPr lang="it-IT"/>
          </a:p>
        </p:txBody>
      </p:sp>
      <p:sp>
        <p:nvSpPr>
          <p:cNvPr id="6" name="Picture Placeholder 5">
            <a:extLst>
              <a:ext uri="{FF2B5EF4-FFF2-40B4-BE49-F238E27FC236}">
                <a16:creationId xmlns:a16="http://schemas.microsoft.com/office/drawing/2014/main" id="{4DF96528-43BE-49F6-A13B-3675434CBAE3}"/>
              </a:ext>
            </a:extLst>
          </p:cNvPr>
          <p:cNvSpPr>
            <a:spLocks noGrp="1"/>
          </p:cNvSpPr>
          <p:nvPr>
            <p:ph type="pic" sz="quarter" idx="10"/>
          </p:nvPr>
        </p:nvSpPr>
        <p:spPr>
          <a:xfrm>
            <a:off x="7573963" y="955675"/>
            <a:ext cx="4217987" cy="5076825"/>
          </a:xfrm>
        </p:spPr>
        <p:txBody>
          <a:bodyPr/>
          <a:lstStyle/>
          <a:p>
            <a:endParaRPr lang="en-US" dirty="0"/>
          </a:p>
        </p:txBody>
      </p:sp>
    </p:spTree>
    <p:custDataLst>
      <p:tags r:id="rId1"/>
    </p:custDataLst>
    <p:extLst>
      <p:ext uri="{BB962C8B-B14F-4D97-AF65-F5344CB8AC3E}">
        <p14:creationId xmlns:p14="http://schemas.microsoft.com/office/powerpoint/2010/main" val="13987159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E36B0-DB6E-46B7-837F-3B9315B31F29}"/>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187C1824-5968-4925-954D-84CD698846F4}"/>
              </a:ext>
            </a:extLst>
          </p:cNvPr>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0832A55-71C7-4593-A8F7-47D97A643D63}"/>
              </a:ext>
            </a:extLst>
          </p:cNvPr>
          <p:cNvSpPr>
            <a:spLocks noGrp="1"/>
          </p:cNvSpPr>
          <p:nvPr>
            <p:ph type="ftr" sz="quarter" idx="10"/>
          </p:nvPr>
        </p:nvSpPr>
        <p:spPr/>
        <p:txBody>
          <a:bodyPr/>
          <a:lstStyle/>
          <a:p>
            <a:pPr defTabSz="457200"/>
            <a:endParaRPr lang="it-IT"/>
          </a:p>
        </p:txBody>
      </p:sp>
    </p:spTree>
    <p:extLst>
      <p:ext uri="{BB962C8B-B14F-4D97-AF65-F5344CB8AC3E}">
        <p14:creationId xmlns:p14="http://schemas.microsoft.com/office/powerpoint/2010/main" val="31405478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imLEA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733"/>
            </a:lvl1pPr>
          </a:lstStyle>
          <a:p>
            <a:r>
              <a:rPr lang="en-US" dirty="0"/>
              <a:t>Click to edit Master title style</a:t>
            </a:r>
          </a:p>
        </p:txBody>
      </p:sp>
      <p:pic>
        <p:nvPicPr>
          <p:cNvPr id="9" name="Picture 8">
            <a:extLst>
              <a:ext uri="{FF2B5EF4-FFF2-40B4-BE49-F238E27FC236}">
                <a16:creationId xmlns:a16="http://schemas.microsoft.com/office/drawing/2014/main" id="{9D2AEF1A-A9E8-42C8-B20E-684C24D8BB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643" y="4878703"/>
            <a:ext cx="4454811" cy="1107007"/>
          </a:xfrm>
          <a:prstGeom prst="rect">
            <a:avLst/>
          </a:prstGeom>
        </p:spPr>
      </p:pic>
      <p:pic>
        <p:nvPicPr>
          <p:cNvPr id="10" name="Picture 9">
            <a:extLst>
              <a:ext uri="{FF2B5EF4-FFF2-40B4-BE49-F238E27FC236}">
                <a16:creationId xmlns:a16="http://schemas.microsoft.com/office/drawing/2014/main" id="{2FFA352B-30D4-494B-81B7-C0D79520FB6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8082" y="4848958"/>
            <a:ext cx="1309285" cy="1008413"/>
          </a:xfrm>
          <a:prstGeom prst="rect">
            <a:avLst/>
          </a:prstGeom>
        </p:spPr>
      </p:pic>
      <p:pic>
        <p:nvPicPr>
          <p:cNvPr id="8" name="Content Placeholder 5">
            <a:extLst>
              <a:ext uri="{FF2B5EF4-FFF2-40B4-BE49-F238E27FC236}">
                <a16:creationId xmlns:a16="http://schemas.microsoft.com/office/drawing/2014/main" id="{D6DC0D10-04D2-4CE7-9714-3D8E78DE4088}"/>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8652501" y="4848958"/>
            <a:ext cx="2139527" cy="977900"/>
          </a:xfrm>
          <a:prstGeom prst="rect">
            <a:avLst/>
          </a:prstGeom>
        </p:spPr>
      </p:pic>
      <p:pic>
        <p:nvPicPr>
          <p:cNvPr id="6" name="Picture 5" descr="A close up of a sign&#10;&#10;Description automatically generated">
            <a:extLst>
              <a:ext uri="{FF2B5EF4-FFF2-40B4-BE49-F238E27FC236}">
                <a16:creationId xmlns:a16="http://schemas.microsoft.com/office/drawing/2014/main" id="{F939ECA3-7533-45D2-9FDA-0CEA47E4C1E4}"/>
              </a:ext>
            </a:extLst>
          </p:cNvPr>
          <p:cNvPicPr>
            <a:picLocks noChangeAspect="1"/>
          </p:cNvPicPr>
          <p:nvPr userDrawn="1"/>
        </p:nvPicPr>
        <p:blipFill>
          <a:blip r:embed="rId5" cstate="print">
            <a:lum bright="70000" contrast="-70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10491116" y="98287"/>
            <a:ext cx="1651043" cy="717827"/>
          </a:xfrm>
          <a:prstGeom prst="rect">
            <a:avLst/>
          </a:prstGeom>
        </p:spPr>
      </p:pic>
    </p:spTree>
    <p:extLst>
      <p:ext uri="{BB962C8B-B14F-4D97-AF65-F5344CB8AC3E}">
        <p14:creationId xmlns:p14="http://schemas.microsoft.com/office/powerpoint/2010/main" val="31433681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alpha val="72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BDD1894-9E8D-4123-885B-35E7D4D57130}"/>
              </a:ext>
            </a:extLst>
          </p:cNvPr>
          <p:cNvSpPr/>
          <p:nvPr userDrawn="1"/>
        </p:nvSpPr>
        <p:spPr>
          <a:xfrm>
            <a:off x="-11019" y="1"/>
            <a:ext cx="12203019" cy="61293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n>
                <a:noFill/>
              </a:ln>
            </a:endParaRPr>
          </a:p>
        </p:txBody>
      </p:sp>
      <p:sp>
        <p:nvSpPr>
          <p:cNvPr id="20" name="Rectangle 19">
            <a:extLst>
              <a:ext uri="{FF2B5EF4-FFF2-40B4-BE49-F238E27FC236}">
                <a16:creationId xmlns:a16="http://schemas.microsoft.com/office/drawing/2014/main" id="{9C68B9F4-7A9A-4816-99AB-27C9C187419A}"/>
              </a:ext>
            </a:extLst>
          </p:cNvPr>
          <p:cNvSpPr/>
          <p:nvPr userDrawn="1"/>
        </p:nvSpPr>
        <p:spPr>
          <a:xfrm>
            <a:off x="-11018" y="-17086"/>
            <a:ext cx="12203017"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 name="Subtitle 2"/>
          <p:cNvSpPr>
            <a:spLocks noGrp="1"/>
          </p:cNvSpPr>
          <p:nvPr>
            <p:ph type="subTitle" idx="1"/>
          </p:nvPr>
        </p:nvSpPr>
        <p:spPr>
          <a:xfrm>
            <a:off x="914400" y="1752601"/>
            <a:ext cx="10363200" cy="1044575"/>
          </a:xfrm>
        </p:spPr>
        <p:txBody>
          <a:bodyPr>
            <a:normAutofit/>
          </a:bodyPr>
          <a:lstStyle>
            <a:lvl1pPr marL="0" indent="0" algn="ctr">
              <a:buNone/>
              <a:defRPr sz="4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TextBox 8">
            <a:extLst>
              <a:ext uri="{FF2B5EF4-FFF2-40B4-BE49-F238E27FC236}">
                <a16:creationId xmlns:a16="http://schemas.microsoft.com/office/drawing/2014/main" id="{10151DE4-3045-478B-A639-79140677D674}"/>
              </a:ext>
            </a:extLst>
          </p:cNvPr>
          <p:cNvSpPr txBox="1"/>
          <p:nvPr userDrawn="1"/>
        </p:nvSpPr>
        <p:spPr>
          <a:xfrm>
            <a:off x="304800" y="4319999"/>
            <a:ext cx="3759200" cy="480655"/>
          </a:xfrm>
          <a:prstGeom prst="rect">
            <a:avLst/>
          </a:prstGeom>
        </p:spPr>
        <p:txBody>
          <a:bodyPr vert="horz" wrap="square" lIns="91440" tIns="45720" rIns="91440" bIns="45720" rtlCol="0" anchor="ctr">
            <a:noAutofit/>
          </a:bodyPr>
          <a:lstStyle/>
          <a:p>
            <a:pPr lvl="0"/>
            <a:r>
              <a:rPr lang="en-US" sz="2800" dirty="0">
                <a:solidFill>
                  <a:schemeClr val="bg1">
                    <a:lumMod val="50000"/>
                  </a:schemeClr>
                </a:solidFill>
                <a:latin typeface="Arial" panose="020B0604020202020204" pitchFamily="34" charset="0"/>
                <a:cs typeface="Arial" panose="020B0604020202020204" pitchFamily="34" charset="0"/>
              </a:rPr>
              <a:t>Presentation for:</a:t>
            </a:r>
          </a:p>
        </p:txBody>
      </p:sp>
      <p:sp>
        <p:nvSpPr>
          <p:cNvPr id="10" name="TextBox 9">
            <a:extLst>
              <a:ext uri="{FF2B5EF4-FFF2-40B4-BE49-F238E27FC236}">
                <a16:creationId xmlns:a16="http://schemas.microsoft.com/office/drawing/2014/main" id="{1381D56C-ED95-41A9-901D-AB18843BA469}"/>
              </a:ext>
            </a:extLst>
          </p:cNvPr>
          <p:cNvSpPr txBox="1"/>
          <p:nvPr userDrawn="1"/>
        </p:nvSpPr>
        <p:spPr>
          <a:xfrm>
            <a:off x="298681" y="4812805"/>
            <a:ext cx="3210020" cy="480655"/>
          </a:xfrm>
          <a:prstGeom prst="rect">
            <a:avLst/>
          </a:prstGeom>
        </p:spPr>
        <p:txBody>
          <a:bodyPr vert="horz" wrap="square"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rial" panose="020B0604020202020204" pitchFamily="34" charset="0"/>
                <a:cs typeface="Arial" panose="020B0604020202020204" pitchFamily="34" charset="0"/>
              </a:rPr>
              <a:t>Presented by:</a:t>
            </a:r>
          </a:p>
        </p:txBody>
      </p:sp>
      <p:sp>
        <p:nvSpPr>
          <p:cNvPr id="11" name="TextBox 10">
            <a:extLst>
              <a:ext uri="{FF2B5EF4-FFF2-40B4-BE49-F238E27FC236}">
                <a16:creationId xmlns:a16="http://schemas.microsoft.com/office/drawing/2014/main" id="{97524F97-9C33-41BE-A6F6-A2402B1E51CB}"/>
              </a:ext>
            </a:extLst>
          </p:cNvPr>
          <p:cNvSpPr txBox="1"/>
          <p:nvPr userDrawn="1"/>
        </p:nvSpPr>
        <p:spPr>
          <a:xfrm>
            <a:off x="304801" y="5310546"/>
            <a:ext cx="3713908" cy="480655"/>
          </a:xfrm>
          <a:prstGeom prst="rect">
            <a:avLst/>
          </a:prstGeom>
        </p:spPr>
        <p:txBody>
          <a:bodyPr vert="horz" wrap="square"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rial" panose="020B0604020202020204" pitchFamily="34" charset="0"/>
                <a:cs typeface="Arial" panose="020B0604020202020204" pitchFamily="34" charset="0"/>
              </a:rPr>
              <a:t>Date of Briefing:</a:t>
            </a:r>
          </a:p>
        </p:txBody>
      </p:sp>
      <p:sp>
        <p:nvSpPr>
          <p:cNvPr id="16" name="Text Placeholder 5">
            <a:extLst>
              <a:ext uri="{FF2B5EF4-FFF2-40B4-BE49-F238E27FC236}">
                <a16:creationId xmlns:a16="http://schemas.microsoft.com/office/drawing/2014/main" id="{F32E289A-0B24-46FD-9A76-703A44237AF0}"/>
              </a:ext>
            </a:extLst>
          </p:cNvPr>
          <p:cNvSpPr>
            <a:spLocks noGrp="1"/>
          </p:cNvSpPr>
          <p:nvPr>
            <p:ph type="body" sz="quarter" idx="13"/>
          </p:nvPr>
        </p:nvSpPr>
        <p:spPr>
          <a:xfrm>
            <a:off x="3352800" y="4319999"/>
            <a:ext cx="8031241" cy="329776"/>
          </a:xfrm>
        </p:spPr>
        <p:txBody>
          <a:bodyPr>
            <a:noAutofit/>
          </a:bodyPr>
          <a:lstStyle>
            <a:lvl1pPr marL="0" indent="0">
              <a:buFontTx/>
              <a:buNone/>
              <a:defRPr sz="2800"/>
            </a:lvl1pPr>
          </a:lstStyle>
          <a:p>
            <a:pPr lvl="0"/>
            <a:r>
              <a:rPr lang="en-US"/>
              <a:t>Edit Master text styles</a:t>
            </a:r>
          </a:p>
        </p:txBody>
      </p:sp>
      <p:sp>
        <p:nvSpPr>
          <p:cNvPr id="17" name="Text Placeholder 6">
            <a:extLst>
              <a:ext uri="{FF2B5EF4-FFF2-40B4-BE49-F238E27FC236}">
                <a16:creationId xmlns:a16="http://schemas.microsoft.com/office/drawing/2014/main" id="{A5385847-86BC-411C-BD06-FFB3EDE07361}"/>
              </a:ext>
            </a:extLst>
          </p:cNvPr>
          <p:cNvSpPr>
            <a:spLocks noGrp="1"/>
          </p:cNvSpPr>
          <p:nvPr>
            <p:ph type="body" sz="quarter" idx="14"/>
          </p:nvPr>
        </p:nvSpPr>
        <p:spPr>
          <a:xfrm>
            <a:off x="3352800" y="4813499"/>
            <a:ext cx="8697149" cy="333536"/>
          </a:xfrm>
        </p:spPr>
        <p:txBody>
          <a:bodyPr>
            <a:noAutofit/>
          </a:bodyPr>
          <a:lstStyle>
            <a:lvl1pPr marL="0" indent="0">
              <a:buNone/>
              <a:defRPr sz="2800"/>
            </a:lvl1pPr>
          </a:lstStyle>
          <a:p>
            <a:pPr lvl="0"/>
            <a:r>
              <a:rPr lang="en-US"/>
              <a:t>Edit Master text styles</a:t>
            </a:r>
          </a:p>
        </p:txBody>
      </p:sp>
      <p:sp>
        <p:nvSpPr>
          <p:cNvPr id="18" name="Text Placeholder 4">
            <a:extLst>
              <a:ext uri="{FF2B5EF4-FFF2-40B4-BE49-F238E27FC236}">
                <a16:creationId xmlns:a16="http://schemas.microsoft.com/office/drawing/2014/main" id="{E9328F0D-E304-41F7-B95E-92D603C8CDD8}"/>
              </a:ext>
            </a:extLst>
          </p:cNvPr>
          <p:cNvSpPr>
            <a:spLocks noGrp="1"/>
          </p:cNvSpPr>
          <p:nvPr>
            <p:ph type="body" sz="quarter" idx="17"/>
          </p:nvPr>
        </p:nvSpPr>
        <p:spPr>
          <a:xfrm>
            <a:off x="3352800" y="5310758"/>
            <a:ext cx="8289525" cy="462245"/>
          </a:xfrm>
        </p:spPr>
        <p:txBody>
          <a:bodyPr>
            <a:normAutofit/>
          </a:bodyPr>
          <a:lstStyle>
            <a:lvl1pPr marL="0" indent="0">
              <a:buNone/>
              <a:defRPr sz="2800"/>
            </a:lvl1pPr>
          </a:lstStyle>
          <a:p>
            <a:pPr lvl="0"/>
            <a:r>
              <a:rPr lang="en-US"/>
              <a:t>Edit Master text styles</a:t>
            </a:r>
          </a:p>
        </p:txBody>
      </p:sp>
      <p:sp>
        <p:nvSpPr>
          <p:cNvPr id="4" name="TextBox 3">
            <a:extLst>
              <a:ext uri="{FF2B5EF4-FFF2-40B4-BE49-F238E27FC236}">
                <a16:creationId xmlns:a16="http://schemas.microsoft.com/office/drawing/2014/main" id="{F8DA85D3-F336-4F32-8873-056208695F27}"/>
              </a:ext>
            </a:extLst>
          </p:cNvPr>
          <p:cNvSpPr txBox="1"/>
          <p:nvPr userDrawn="1"/>
        </p:nvSpPr>
        <p:spPr>
          <a:xfrm>
            <a:off x="900752" y="586854"/>
            <a:ext cx="1039959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all" spc="0" normalizeH="0" baseline="0" noProof="0" dirty="0">
                <a:ln>
                  <a:noFill/>
                </a:ln>
                <a:solidFill>
                  <a:srgbClr val="000000"/>
                </a:solidFill>
                <a:effectLst/>
                <a:uLnTx/>
                <a:uFillTx/>
                <a:latin typeface="Arial" pitchFamily="34" charset="0"/>
                <a:ea typeface="+mn-ea"/>
                <a:cs typeface="Arial" pitchFamily="34" charset="0"/>
              </a:rPr>
              <a:t>VETERANS HEALTH ADMINISTRATION</a:t>
            </a:r>
          </a:p>
        </p:txBody>
      </p:sp>
      <p:sp>
        <p:nvSpPr>
          <p:cNvPr id="19" name="Footer Placeholder 2">
            <a:extLst>
              <a:ext uri="{FF2B5EF4-FFF2-40B4-BE49-F238E27FC236}">
                <a16:creationId xmlns:a16="http://schemas.microsoft.com/office/drawing/2014/main" id="{49354DA7-7524-47C8-80EB-F2AF5E47F412}"/>
              </a:ext>
            </a:extLst>
          </p:cNvPr>
          <p:cNvSpPr>
            <a:spLocks noGrp="1"/>
          </p:cNvSpPr>
          <p:nvPr>
            <p:ph type="ftr" sz="quarter" idx="3"/>
          </p:nvPr>
        </p:nvSpPr>
        <p:spPr>
          <a:xfrm>
            <a:off x="3513791"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endParaRPr lang="it-IT"/>
          </a:p>
        </p:txBody>
      </p:sp>
    </p:spTree>
    <p:custDataLst>
      <p:tags r:id="rId1"/>
    </p:custDataLst>
    <p:extLst>
      <p:ext uri="{BB962C8B-B14F-4D97-AF65-F5344CB8AC3E}">
        <p14:creationId xmlns:p14="http://schemas.microsoft.com/office/powerpoint/2010/main" val="522300518"/>
      </p:ext>
    </p:extLst>
  </p:cSld>
  <p:clrMapOvr>
    <a:masterClrMapping/>
  </p:clrMapOvr>
  <p:extLst>
    <p:ext uri="{DCECCB84-F9BA-43D5-87BE-67443E8EF086}">
      <p15:sldGuideLst xmlns:p15="http://schemas.microsoft.com/office/powerpoint/2012/main">
        <p15:guide id="1" orient="horz" pos="1104">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a:extLst>
              <a:ext uri="{FF2B5EF4-FFF2-40B4-BE49-F238E27FC236}">
                <a16:creationId xmlns:a16="http://schemas.microsoft.com/office/drawing/2014/main" id="{02DDAB6F-2E09-4BED-8C94-AD8999190967}"/>
              </a:ext>
            </a:extLst>
          </p:cNvPr>
          <p:cNvSpPr>
            <a:spLocks noGrp="1"/>
          </p:cNvSpPr>
          <p:nvPr>
            <p:ph type="ftr" sz="quarter" idx="3"/>
          </p:nvPr>
        </p:nvSpPr>
        <p:spPr>
          <a:xfrm>
            <a:off x="3513791"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endParaRPr lang="it-IT"/>
          </a:p>
        </p:txBody>
      </p:sp>
    </p:spTree>
    <p:custDataLst>
      <p:tags r:id="rId1"/>
    </p:custDataLst>
    <p:extLst>
      <p:ext uri="{BB962C8B-B14F-4D97-AF65-F5344CB8AC3E}">
        <p14:creationId xmlns:p14="http://schemas.microsoft.com/office/powerpoint/2010/main" val="11220502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_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31635" y="945351"/>
            <a:ext cx="6710861" cy="5043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a:extLst>
              <a:ext uri="{FF2B5EF4-FFF2-40B4-BE49-F238E27FC236}">
                <a16:creationId xmlns:a16="http://schemas.microsoft.com/office/drawing/2014/main" id="{02DDAB6F-2E09-4BED-8C94-AD8999190967}"/>
              </a:ext>
            </a:extLst>
          </p:cNvPr>
          <p:cNvSpPr>
            <a:spLocks noGrp="1"/>
          </p:cNvSpPr>
          <p:nvPr>
            <p:ph type="ftr" sz="quarter" idx="3"/>
          </p:nvPr>
        </p:nvSpPr>
        <p:spPr>
          <a:xfrm>
            <a:off x="3513791"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endParaRPr lang="it-IT"/>
          </a:p>
        </p:txBody>
      </p:sp>
      <p:sp>
        <p:nvSpPr>
          <p:cNvPr id="6" name="Picture Placeholder 5">
            <a:extLst>
              <a:ext uri="{FF2B5EF4-FFF2-40B4-BE49-F238E27FC236}">
                <a16:creationId xmlns:a16="http://schemas.microsoft.com/office/drawing/2014/main" id="{4DF96528-43BE-49F6-A13B-3675434CBAE3}"/>
              </a:ext>
            </a:extLst>
          </p:cNvPr>
          <p:cNvSpPr>
            <a:spLocks noGrp="1"/>
          </p:cNvSpPr>
          <p:nvPr>
            <p:ph type="pic" sz="quarter" idx="10"/>
          </p:nvPr>
        </p:nvSpPr>
        <p:spPr>
          <a:xfrm>
            <a:off x="7573963" y="955675"/>
            <a:ext cx="4217987" cy="5076825"/>
          </a:xfrm>
        </p:spPr>
        <p:txBody>
          <a:bodyPr/>
          <a:lstStyle/>
          <a:p>
            <a:endParaRPr lang="en-US" dirty="0"/>
          </a:p>
        </p:txBody>
      </p:sp>
    </p:spTree>
    <p:custDataLst>
      <p:tags r:id="rId1"/>
    </p:custDataLst>
    <p:extLst>
      <p:ext uri="{BB962C8B-B14F-4D97-AF65-F5344CB8AC3E}">
        <p14:creationId xmlns:p14="http://schemas.microsoft.com/office/powerpoint/2010/main" val="12256430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31635" y="945351"/>
            <a:ext cx="5264198" cy="5043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a:extLst>
              <a:ext uri="{FF2B5EF4-FFF2-40B4-BE49-F238E27FC236}">
                <a16:creationId xmlns:a16="http://schemas.microsoft.com/office/drawing/2014/main" id="{02DDAB6F-2E09-4BED-8C94-AD8999190967}"/>
              </a:ext>
            </a:extLst>
          </p:cNvPr>
          <p:cNvSpPr>
            <a:spLocks noGrp="1"/>
          </p:cNvSpPr>
          <p:nvPr>
            <p:ph type="ftr" sz="quarter" idx="3"/>
          </p:nvPr>
        </p:nvSpPr>
        <p:spPr>
          <a:xfrm>
            <a:off x="3513791"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endParaRPr lang="it-IT"/>
          </a:p>
        </p:txBody>
      </p:sp>
      <p:sp>
        <p:nvSpPr>
          <p:cNvPr id="6" name="Content Placeholder 2">
            <a:extLst>
              <a:ext uri="{FF2B5EF4-FFF2-40B4-BE49-F238E27FC236}">
                <a16:creationId xmlns:a16="http://schemas.microsoft.com/office/drawing/2014/main" id="{9016ACE6-8450-4EB7-B99D-BC74431DFEC3}"/>
              </a:ext>
            </a:extLst>
          </p:cNvPr>
          <p:cNvSpPr>
            <a:spLocks noGrp="1"/>
          </p:cNvSpPr>
          <p:nvPr>
            <p:ph idx="10"/>
          </p:nvPr>
        </p:nvSpPr>
        <p:spPr>
          <a:xfrm>
            <a:off x="6324600" y="945351"/>
            <a:ext cx="5264198" cy="5043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6960024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a:extLst>
              <a:ext uri="{FF2B5EF4-FFF2-40B4-BE49-F238E27FC236}">
                <a16:creationId xmlns:a16="http://schemas.microsoft.com/office/drawing/2014/main" id="{869C1171-ECFC-443D-AC24-293D138ED910}"/>
              </a:ext>
            </a:extLst>
          </p:cNvPr>
          <p:cNvSpPr>
            <a:spLocks noGrp="1"/>
          </p:cNvSpPr>
          <p:nvPr>
            <p:ph type="ftr" sz="quarter" idx="3"/>
          </p:nvPr>
        </p:nvSpPr>
        <p:spPr>
          <a:xfrm>
            <a:off x="3513791"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endParaRPr lang="it-IT"/>
          </a:p>
        </p:txBody>
      </p:sp>
    </p:spTree>
    <p:custDataLst>
      <p:tags r:id="rId1"/>
    </p:custDataLst>
    <p:extLst>
      <p:ext uri="{BB962C8B-B14F-4D97-AF65-F5344CB8AC3E}">
        <p14:creationId xmlns:p14="http://schemas.microsoft.com/office/powerpoint/2010/main" val="30835254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a:extLst>
              <a:ext uri="{FF2B5EF4-FFF2-40B4-BE49-F238E27FC236}">
                <a16:creationId xmlns:a16="http://schemas.microsoft.com/office/drawing/2014/main" id="{869C1171-ECFC-443D-AC24-293D138ED910}"/>
              </a:ext>
            </a:extLst>
          </p:cNvPr>
          <p:cNvSpPr>
            <a:spLocks noGrp="1"/>
          </p:cNvSpPr>
          <p:nvPr>
            <p:ph type="ftr" sz="quarter" idx="3"/>
          </p:nvPr>
        </p:nvSpPr>
        <p:spPr>
          <a:xfrm>
            <a:off x="3513791"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endParaRPr lang="it-IT"/>
          </a:p>
        </p:txBody>
      </p:sp>
      <p:sp>
        <p:nvSpPr>
          <p:cNvPr id="5" name="Table Placeholder 4">
            <a:extLst>
              <a:ext uri="{FF2B5EF4-FFF2-40B4-BE49-F238E27FC236}">
                <a16:creationId xmlns:a16="http://schemas.microsoft.com/office/drawing/2014/main" id="{D06C1C2F-634D-4104-AB3D-000640A070D7}"/>
              </a:ext>
            </a:extLst>
          </p:cNvPr>
          <p:cNvSpPr>
            <a:spLocks noGrp="1"/>
          </p:cNvSpPr>
          <p:nvPr>
            <p:ph type="tbl" sz="quarter" idx="10"/>
          </p:nvPr>
        </p:nvSpPr>
        <p:spPr>
          <a:xfrm>
            <a:off x="573088" y="1050925"/>
            <a:ext cx="11055350" cy="4886325"/>
          </a:xfrm>
        </p:spPr>
        <p:txBody>
          <a:bodyPr/>
          <a:lstStyle/>
          <a:p>
            <a:endParaRPr lang="en-US" dirty="0"/>
          </a:p>
        </p:txBody>
      </p:sp>
    </p:spTree>
    <p:custDataLst>
      <p:tags r:id="rId1"/>
    </p:custDataLst>
    <p:extLst>
      <p:ext uri="{BB962C8B-B14F-4D97-AF65-F5344CB8AC3E}">
        <p14:creationId xmlns:p14="http://schemas.microsoft.com/office/powerpoint/2010/main" val="24272471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Brea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133DE34-6290-4362-8C93-E96962E944EF}"/>
              </a:ext>
            </a:extLst>
          </p:cNvPr>
          <p:cNvSpPr/>
          <p:nvPr userDrawn="1"/>
        </p:nvSpPr>
        <p:spPr>
          <a:xfrm>
            <a:off x="0" y="0"/>
            <a:ext cx="12192000" cy="6248400"/>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Slide Number Placeholder 2">
            <a:extLst>
              <a:ext uri="{FF2B5EF4-FFF2-40B4-BE49-F238E27FC236}">
                <a16:creationId xmlns:a16="http://schemas.microsoft.com/office/drawing/2014/main" id="{488A0078-89DF-4FB3-A80F-15578268FB90}"/>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Footer Placeholder 3">
            <a:extLst>
              <a:ext uri="{FF2B5EF4-FFF2-40B4-BE49-F238E27FC236}">
                <a16:creationId xmlns:a16="http://schemas.microsoft.com/office/drawing/2014/main" id="{21D4BE47-B5DF-477D-B680-74FCECBB90E9}"/>
              </a:ext>
            </a:extLst>
          </p:cNvPr>
          <p:cNvSpPr>
            <a:spLocks noGrp="1"/>
          </p:cNvSpPr>
          <p:nvPr>
            <p:ph type="ftr" sz="quarter" idx="11"/>
          </p:nvPr>
        </p:nvSpPr>
        <p:spPr/>
        <p:txBody>
          <a:bodyPr/>
          <a:lstStyle/>
          <a:p>
            <a:pPr defTabSz="457200"/>
            <a:endParaRPr lang="it-IT"/>
          </a:p>
        </p:txBody>
      </p:sp>
      <p:sp>
        <p:nvSpPr>
          <p:cNvPr id="6" name="Title 1">
            <a:extLst>
              <a:ext uri="{FF2B5EF4-FFF2-40B4-BE49-F238E27FC236}">
                <a16:creationId xmlns:a16="http://schemas.microsoft.com/office/drawing/2014/main" id="{59DC495A-EAD9-49BA-A47D-DD702455BF58}"/>
              </a:ext>
            </a:extLst>
          </p:cNvPr>
          <p:cNvSpPr>
            <a:spLocks noGrp="1"/>
          </p:cNvSpPr>
          <p:nvPr>
            <p:ph type="ctrTitle"/>
          </p:nvPr>
        </p:nvSpPr>
        <p:spPr>
          <a:xfrm>
            <a:off x="914400" y="1597152"/>
            <a:ext cx="10363200" cy="1984248"/>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9758615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97152"/>
            <a:ext cx="10363200" cy="1984248"/>
          </a:xfrm>
        </p:spPr>
        <p:txBody>
          <a:bodyPr/>
          <a:lstStyle/>
          <a:p>
            <a:r>
              <a:rPr lang="en-US"/>
              <a:t>Click to edit Master title style</a:t>
            </a:r>
          </a:p>
        </p:txBody>
      </p:sp>
      <p:sp>
        <p:nvSpPr>
          <p:cNvPr id="3" name="Subtitle 2"/>
          <p:cNvSpPr>
            <a:spLocks noGrp="1"/>
          </p:cNvSpPr>
          <p:nvPr>
            <p:ph type="subTitle" idx="1" hasCustomPrompt="1"/>
          </p:nvPr>
        </p:nvSpPr>
        <p:spPr>
          <a:xfrm>
            <a:off x="304800" y="4191000"/>
            <a:ext cx="8534400" cy="1752600"/>
          </a:xfrm>
        </p:spPr>
        <p:txBody>
          <a:bodyPr>
            <a:normAutofit/>
          </a:bodyPr>
          <a:lstStyle>
            <a:lvl1pPr marL="0" indent="0" algn="l">
              <a:spcBef>
                <a:spcPts val="0"/>
              </a:spcBef>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l">
              <a:spcBef>
                <a:spcPts val="0"/>
              </a:spcBef>
            </a:pPr>
            <a:r>
              <a:rPr lang="en-US" sz="2800">
                <a:latin typeface="Arial" panose="020B0604020202020204" pitchFamily="34" charset="0"/>
                <a:cs typeface="Arial" panose="020B0604020202020204" pitchFamily="34" charset="0"/>
              </a:rPr>
              <a:t>Presentation for:</a:t>
            </a:r>
          </a:p>
          <a:p>
            <a:pPr algn="l">
              <a:spcBef>
                <a:spcPts val="0"/>
              </a:spcBef>
            </a:pPr>
            <a:r>
              <a:rPr lang="en-US" sz="2800">
                <a:latin typeface="Arial" panose="020B0604020202020204" pitchFamily="34" charset="0"/>
                <a:cs typeface="Arial" panose="020B0604020202020204" pitchFamily="34" charset="0"/>
              </a:rPr>
              <a:t>Presented by:</a:t>
            </a:r>
          </a:p>
          <a:p>
            <a:pPr algn="l">
              <a:spcBef>
                <a:spcPts val="0"/>
              </a:spcBef>
            </a:pPr>
            <a:r>
              <a:rPr lang="en-US" sz="2800">
                <a:latin typeface="Arial" panose="020B0604020202020204" pitchFamily="34" charset="0"/>
                <a:cs typeface="Arial" panose="020B0604020202020204" pitchFamily="34" charset="0"/>
              </a:rPr>
              <a:t>Date of briefing:</a:t>
            </a:r>
          </a:p>
          <a:p>
            <a:endParaRPr lang="en-US"/>
          </a:p>
        </p:txBody>
      </p:sp>
      <p:sp>
        <p:nvSpPr>
          <p:cNvPr id="7" name="Slide Number Placeholder 5"/>
          <p:cNvSpPr txBox="1">
            <a:spLocks/>
          </p:cNvSpPr>
          <p:nvPr userDrawn="1"/>
        </p:nvSpPr>
        <p:spPr>
          <a:xfrm>
            <a:off x="9250440" y="6400230"/>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200" smtClean="0">
                <a:solidFill>
                  <a:prstClr val="white"/>
                </a:solidFill>
              </a:rPr>
              <a:pPr/>
              <a:t>‹#›</a:t>
            </a:fld>
            <a:endParaRPr lang="en-US" sz="1200" dirty="0">
              <a:solidFill>
                <a:prstClr val="white"/>
              </a:solidFill>
            </a:endParaRPr>
          </a:p>
        </p:txBody>
      </p:sp>
      <p:sp>
        <p:nvSpPr>
          <p:cNvPr id="6" name="Title 1"/>
          <p:cNvSpPr txBox="1">
            <a:spLocks/>
          </p:cNvSpPr>
          <p:nvPr userDrawn="1"/>
        </p:nvSpPr>
        <p:spPr>
          <a:xfrm>
            <a:off x="1146628" y="457200"/>
            <a:ext cx="10363200" cy="1054100"/>
          </a:xfrm>
          <a:prstGeom prst="rect">
            <a:avLst/>
          </a:prstGeom>
        </p:spPr>
        <p:txBody>
          <a:bodyPr/>
          <a:lstStyle>
            <a:lvl1pPr algn="l" defTabSz="914400" rtl="0" eaLnBrk="1" latinLnBrk="0" hangingPunct="1">
              <a:spcBef>
                <a:spcPct val="0"/>
              </a:spcBef>
              <a:buNone/>
              <a:defRPr sz="4000" b="1" kern="1200" cap="all">
                <a:solidFill>
                  <a:schemeClr val="tx1"/>
                </a:solidFill>
                <a:latin typeface="Arial" pitchFamily="34" charset="0"/>
                <a:ea typeface="+mj-ea"/>
                <a:cs typeface="Arial" pitchFamily="34" charset="0"/>
              </a:defRPr>
            </a:lvl1pPr>
          </a:lstStyle>
          <a:p>
            <a:pPr algn="ctr">
              <a:defRPr/>
            </a:pPr>
            <a:r>
              <a:rPr lang="en-US" sz="3200" dirty="0"/>
              <a:t>VETERANS HEALTH ADMINISTRATION</a:t>
            </a:r>
          </a:p>
        </p:txBody>
      </p:sp>
      <p:sp>
        <p:nvSpPr>
          <p:cNvPr id="9" name="Footer Placeholder 8"/>
          <p:cNvSpPr>
            <a:spLocks noGrp="1"/>
          </p:cNvSpPr>
          <p:nvPr>
            <p:ph type="ftr" sz="quarter" idx="10"/>
          </p:nvPr>
        </p:nvSpPr>
        <p:spPr/>
        <p:txBody>
          <a:bodyPr/>
          <a:lstStyle/>
          <a:p>
            <a:pPr defTabSz="457200"/>
            <a:endParaRPr lang="it-IT"/>
          </a:p>
        </p:txBody>
      </p:sp>
      <p:sp>
        <p:nvSpPr>
          <p:cNvPr id="10" name="Slide Number Placeholder 9"/>
          <p:cNvSpPr>
            <a:spLocks noGrp="1"/>
          </p:cNvSpPr>
          <p:nvPr>
            <p:ph type="sldNum" sz="quarter" idx="11"/>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191465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31635" y="945351"/>
            <a:ext cx="5264198" cy="5043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a:extLst>
              <a:ext uri="{FF2B5EF4-FFF2-40B4-BE49-F238E27FC236}">
                <a16:creationId xmlns:a16="http://schemas.microsoft.com/office/drawing/2014/main" id="{02DDAB6F-2E09-4BED-8C94-AD8999190967}"/>
              </a:ext>
            </a:extLst>
          </p:cNvPr>
          <p:cNvSpPr>
            <a:spLocks noGrp="1"/>
          </p:cNvSpPr>
          <p:nvPr>
            <p:ph type="ftr" sz="quarter" idx="3"/>
          </p:nvPr>
        </p:nvSpPr>
        <p:spPr>
          <a:xfrm>
            <a:off x="3513791"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endParaRPr lang="it-IT"/>
          </a:p>
        </p:txBody>
      </p:sp>
      <p:sp>
        <p:nvSpPr>
          <p:cNvPr id="6" name="Content Placeholder 2">
            <a:extLst>
              <a:ext uri="{FF2B5EF4-FFF2-40B4-BE49-F238E27FC236}">
                <a16:creationId xmlns:a16="http://schemas.microsoft.com/office/drawing/2014/main" id="{9016ACE6-8450-4EB7-B99D-BC74431DFEC3}"/>
              </a:ext>
            </a:extLst>
          </p:cNvPr>
          <p:cNvSpPr>
            <a:spLocks noGrp="1"/>
          </p:cNvSpPr>
          <p:nvPr>
            <p:ph idx="10"/>
          </p:nvPr>
        </p:nvSpPr>
        <p:spPr>
          <a:xfrm>
            <a:off x="6324600" y="945351"/>
            <a:ext cx="5264198" cy="5043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7520624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12192000" cy="762000"/>
          </a:xfrm>
          <a:solidFill>
            <a:schemeClr val="tx2"/>
          </a:solidFill>
        </p:spPr>
        <p:txBody>
          <a:bodyPr>
            <a:normAutofit/>
          </a:bodyPr>
          <a:lstStyle>
            <a:lvl1pPr>
              <a:defRPr sz="2400">
                <a:solidFill>
                  <a:schemeClr val="bg1"/>
                </a:solidFill>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609600" y="838201"/>
            <a:ext cx="10972800" cy="52880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8" name="Footer Placeholder 7"/>
          <p:cNvSpPr>
            <a:spLocks noGrp="1"/>
          </p:cNvSpPr>
          <p:nvPr>
            <p:ph type="ftr" sz="quarter" idx="13"/>
          </p:nvPr>
        </p:nvSpPr>
        <p:spPr/>
        <p:txBody>
          <a:bodyPr/>
          <a:lstStyle/>
          <a:p>
            <a:pPr defTabSz="457200"/>
            <a:endParaRPr lang="it-IT"/>
          </a:p>
        </p:txBody>
      </p:sp>
    </p:spTree>
    <p:extLst>
      <p:ext uri="{BB962C8B-B14F-4D97-AF65-F5344CB8AC3E}">
        <p14:creationId xmlns:p14="http://schemas.microsoft.com/office/powerpoint/2010/main" val="37206913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2000"/>
          </a:xfrm>
          <a:solidFill>
            <a:schemeClr val="tx2"/>
          </a:solidFill>
        </p:spPr>
        <p:txBody>
          <a:bodyPr>
            <a:normAutofit/>
          </a:bodyPr>
          <a:lstStyle>
            <a:lvl1pPr>
              <a:defRPr sz="2400">
                <a:solidFill>
                  <a:schemeClr val="bg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3" name="Footer Placeholder 2"/>
          <p:cNvSpPr>
            <a:spLocks noGrp="1"/>
          </p:cNvSpPr>
          <p:nvPr>
            <p:ph type="ftr" sz="quarter" idx="13"/>
          </p:nvPr>
        </p:nvSpPr>
        <p:spPr/>
        <p:txBody>
          <a:bodyPr/>
          <a:lstStyle/>
          <a:p>
            <a:pPr defTabSz="457200"/>
            <a:endParaRPr lang="it-IT"/>
          </a:p>
        </p:txBody>
      </p:sp>
    </p:spTree>
    <p:extLst>
      <p:ext uri="{BB962C8B-B14F-4D97-AF65-F5344CB8AC3E}">
        <p14:creationId xmlns:p14="http://schemas.microsoft.com/office/powerpoint/2010/main" val="38808410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133DE34-6290-4362-8C93-E96962E944EF}"/>
              </a:ext>
            </a:extLst>
          </p:cNvPr>
          <p:cNvSpPr/>
          <p:nvPr userDrawn="1"/>
        </p:nvSpPr>
        <p:spPr>
          <a:xfrm>
            <a:off x="0" y="0"/>
            <a:ext cx="12192000" cy="6248400"/>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Slide Number Placeholder 2">
            <a:extLst>
              <a:ext uri="{FF2B5EF4-FFF2-40B4-BE49-F238E27FC236}">
                <a16:creationId xmlns:a16="http://schemas.microsoft.com/office/drawing/2014/main" id="{488A0078-89DF-4FB3-A80F-15578268FB90}"/>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Footer Placeholder 3">
            <a:extLst>
              <a:ext uri="{FF2B5EF4-FFF2-40B4-BE49-F238E27FC236}">
                <a16:creationId xmlns:a16="http://schemas.microsoft.com/office/drawing/2014/main" id="{21D4BE47-B5DF-477D-B680-74FCECBB90E9}"/>
              </a:ext>
            </a:extLst>
          </p:cNvPr>
          <p:cNvSpPr>
            <a:spLocks noGrp="1"/>
          </p:cNvSpPr>
          <p:nvPr>
            <p:ph type="ftr" sz="quarter" idx="11"/>
          </p:nvPr>
        </p:nvSpPr>
        <p:spPr/>
        <p:txBody>
          <a:bodyPr/>
          <a:lstStyle/>
          <a:p>
            <a:pPr defTabSz="457200"/>
            <a:endParaRPr lang="it-IT"/>
          </a:p>
        </p:txBody>
      </p:sp>
      <p:sp>
        <p:nvSpPr>
          <p:cNvPr id="6" name="Title 1">
            <a:extLst>
              <a:ext uri="{FF2B5EF4-FFF2-40B4-BE49-F238E27FC236}">
                <a16:creationId xmlns:a16="http://schemas.microsoft.com/office/drawing/2014/main" id="{59DC495A-EAD9-49BA-A47D-DD702455BF58}"/>
              </a:ext>
            </a:extLst>
          </p:cNvPr>
          <p:cNvSpPr>
            <a:spLocks noGrp="1"/>
          </p:cNvSpPr>
          <p:nvPr>
            <p:ph type="ctrTitle"/>
          </p:nvPr>
        </p:nvSpPr>
        <p:spPr>
          <a:xfrm>
            <a:off x="914400" y="1597152"/>
            <a:ext cx="10363200" cy="1984248"/>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2400921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Footer Placeholder 4"/>
          <p:cNvSpPr>
            <a:spLocks noGrp="1"/>
          </p:cNvSpPr>
          <p:nvPr>
            <p:ph type="ftr" sz="quarter" idx="13"/>
          </p:nvPr>
        </p:nvSpPr>
        <p:spPr/>
        <p:txBody>
          <a:bodyPr/>
          <a:lstStyle/>
          <a:p>
            <a:pPr defTabSz="457200"/>
            <a:endParaRPr lang="it-IT"/>
          </a:p>
        </p:txBody>
      </p:sp>
    </p:spTree>
    <p:extLst>
      <p:ext uri="{BB962C8B-B14F-4D97-AF65-F5344CB8AC3E}">
        <p14:creationId xmlns:p14="http://schemas.microsoft.com/office/powerpoint/2010/main" val="2120067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Footer Placeholder 4"/>
          <p:cNvSpPr>
            <a:spLocks noGrp="1"/>
          </p:cNvSpPr>
          <p:nvPr>
            <p:ph type="ftr" sz="quarter" idx="13"/>
          </p:nvPr>
        </p:nvSpPr>
        <p:spPr/>
        <p:txBody>
          <a:bodyPr/>
          <a:lstStyle/>
          <a:p>
            <a:pPr defTabSz="457200"/>
            <a:endParaRPr lang="it-IT"/>
          </a:p>
        </p:txBody>
      </p:sp>
    </p:spTree>
    <p:extLst>
      <p:ext uri="{BB962C8B-B14F-4D97-AF65-F5344CB8AC3E}">
        <p14:creationId xmlns:p14="http://schemas.microsoft.com/office/powerpoint/2010/main" val="27471794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alpha val="72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BDD1894-9E8D-4123-885B-35E7D4D57130}"/>
              </a:ext>
            </a:extLst>
          </p:cNvPr>
          <p:cNvSpPr/>
          <p:nvPr userDrawn="1"/>
        </p:nvSpPr>
        <p:spPr>
          <a:xfrm>
            <a:off x="-11019" y="1"/>
            <a:ext cx="12203019" cy="61293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n>
                <a:noFill/>
              </a:ln>
            </a:endParaRPr>
          </a:p>
        </p:txBody>
      </p:sp>
      <p:sp>
        <p:nvSpPr>
          <p:cNvPr id="20" name="Rectangle 19">
            <a:extLst>
              <a:ext uri="{FF2B5EF4-FFF2-40B4-BE49-F238E27FC236}">
                <a16:creationId xmlns:a16="http://schemas.microsoft.com/office/drawing/2014/main" id="{9C68B9F4-7A9A-4816-99AB-27C9C187419A}"/>
              </a:ext>
            </a:extLst>
          </p:cNvPr>
          <p:cNvSpPr/>
          <p:nvPr userDrawn="1"/>
        </p:nvSpPr>
        <p:spPr>
          <a:xfrm>
            <a:off x="-11018" y="-17086"/>
            <a:ext cx="12203017"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 name="Subtitle 2"/>
          <p:cNvSpPr>
            <a:spLocks noGrp="1"/>
          </p:cNvSpPr>
          <p:nvPr>
            <p:ph type="subTitle" idx="1"/>
          </p:nvPr>
        </p:nvSpPr>
        <p:spPr>
          <a:xfrm>
            <a:off x="914400" y="1752601"/>
            <a:ext cx="10363200" cy="1044575"/>
          </a:xfrm>
        </p:spPr>
        <p:txBody>
          <a:bodyPr>
            <a:normAutofit/>
          </a:bodyPr>
          <a:lstStyle>
            <a:lvl1pPr marL="0" indent="0" algn="ctr">
              <a:buNone/>
              <a:defRPr sz="4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TextBox 8">
            <a:extLst>
              <a:ext uri="{FF2B5EF4-FFF2-40B4-BE49-F238E27FC236}">
                <a16:creationId xmlns:a16="http://schemas.microsoft.com/office/drawing/2014/main" id="{10151DE4-3045-478B-A639-79140677D674}"/>
              </a:ext>
            </a:extLst>
          </p:cNvPr>
          <p:cNvSpPr txBox="1"/>
          <p:nvPr userDrawn="1"/>
        </p:nvSpPr>
        <p:spPr>
          <a:xfrm>
            <a:off x="304800" y="4319999"/>
            <a:ext cx="3759200" cy="480655"/>
          </a:xfrm>
          <a:prstGeom prst="rect">
            <a:avLst/>
          </a:prstGeom>
        </p:spPr>
        <p:txBody>
          <a:bodyPr vert="horz" wrap="square" lIns="91440" tIns="45720" rIns="91440" bIns="45720" rtlCol="0" anchor="ctr">
            <a:noAutofit/>
          </a:bodyPr>
          <a:lstStyle/>
          <a:p>
            <a:pPr lvl="0"/>
            <a:r>
              <a:rPr lang="en-US" sz="2800" dirty="0">
                <a:solidFill>
                  <a:schemeClr val="bg1">
                    <a:lumMod val="50000"/>
                  </a:schemeClr>
                </a:solidFill>
                <a:latin typeface="Arial" panose="020B0604020202020204" pitchFamily="34" charset="0"/>
                <a:cs typeface="Arial" panose="020B0604020202020204" pitchFamily="34" charset="0"/>
              </a:rPr>
              <a:t>Presentation for:</a:t>
            </a:r>
          </a:p>
        </p:txBody>
      </p:sp>
      <p:sp>
        <p:nvSpPr>
          <p:cNvPr id="10" name="TextBox 9">
            <a:extLst>
              <a:ext uri="{FF2B5EF4-FFF2-40B4-BE49-F238E27FC236}">
                <a16:creationId xmlns:a16="http://schemas.microsoft.com/office/drawing/2014/main" id="{1381D56C-ED95-41A9-901D-AB18843BA469}"/>
              </a:ext>
            </a:extLst>
          </p:cNvPr>
          <p:cNvSpPr txBox="1"/>
          <p:nvPr userDrawn="1"/>
        </p:nvSpPr>
        <p:spPr>
          <a:xfrm>
            <a:off x="298681" y="4812805"/>
            <a:ext cx="3210020" cy="480655"/>
          </a:xfrm>
          <a:prstGeom prst="rect">
            <a:avLst/>
          </a:prstGeom>
        </p:spPr>
        <p:txBody>
          <a:bodyPr vert="horz" wrap="square"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rial" panose="020B0604020202020204" pitchFamily="34" charset="0"/>
                <a:cs typeface="Arial" panose="020B0604020202020204" pitchFamily="34" charset="0"/>
              </a:rPr>
              <a:t>Presented by:</a:t>
            </a:r>
          </a:p>
        </p:txBody>
      </p:sp>
      <p:sp>
        <p:nvSpPr>
          <p:cNvPr id="11" name="TextBox 10">
            <a:extLst>
              <a:ext uri="{FF2B5EF4-FFF2-40B4-BE49-F238E27FC236}">
                <a16:creationId xmlns:a16="http://schemas.microsoft.com/office/drawing/2014/main" id="{97524F97-9C33-41BE-A6F6-A2402B1E51CB}"/>
              </a:ext>
            </a:extLst>
          </p:cNvPr>
          <p:cNvSpPr txBox="1"/>
          <p:nvPr userDrawn="1"/>
        </p:nvSpPr>
        <p:spPr>
          <a:xfrm>
            <a:off x="304801" y="5310546"/>
            <a:ext cx="3713908" cy="480655"/>
          </a:xfrm>
          <a:prstGeom prst="rect">
            <a:avLst/>
          </a:prstGeom>
        </p:spPr>
        <p:txBody>
          <a:bodyPr vert="horz" wrap="square"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rial" panose="020B0604020202020204" pitchFamily="34" charset="0"/>
                <a:cs typeface="Arial" panose="020B0604020202020204" pitchFamily="34" charset="0"/>
              </a:rPr>
              <a:t>Date of Briefing:</a:t>
            </a:r>
          </a:p>
        </p:txBody>
      </p:sp>
      <p:sp>
        <p:nvSpPr>
          <p:cNvPr id="16" name="Text Placeholder 5">
            <a:extLst>
              <a:ext uri="{FF2B5EF4-FFF2-40B4-BE49-F238E27FC236}">
                <a16:creationId xmlns:a16="http://schemas.microsoft.com/office/drawing/2014/main" id="{F32E289A-0B24-46FD-9A76-703A44237AF0}"/>
              </a:ext>
            </a:extLst>
          </p:cNvPr>
          <p:cNvSpPr>
            <a:spLocks noGrp="1"/>
          </p:cNvSpPr>
          <p:nvPr>
            <p:ph type="body" sz="quarter" idx="13"/>
          </p:nvPr>
        </p:nvSpPr>
        <p:spPr>
          <a:xfrm>
            <a:off x="3352800" y="4319999"/>
            <a:ext cx="8031241" cy="329776"/>
          </a:xfrm>
        </p:spPr>
        <p:txBody>
          <a:bodyPr>
            <a:noAutofit/>
          </a:bodyPr>
          <a:lstStyle>
            <a:lvl1pPr marL="0" indent="0">
              <a:buFontTx/>
              <a:buNone/>
              <a:defRPr sz="2800"/>
            </a:lvl1pPr>
          </a:lstStyle>
          <a:p>
            <a:pPr lvl="0"/>
            <a:r>
              <a:rPr lang="en-US"/>
              <a:t>Edit Master text styles</a:t>
            </a:r>
          </a:p>
        </p:txBody>
      </p:sp>
      <p:sp>
        <p:nvSpPr>
          <p:cNvPr id="17" name="Text Placeholder 6">
            <a:extLst>
              <a:ext uri="{FF2B5EF4-FFF2-40B4-BE49-F238E27FC236}">
                <a16:creationId xmlns:a16="http://schemas.microsoft.com/office/drawing/2014/main" id="{A5385847-86BC-411C-BD06-FFB3EDE07361}"/>
              </a:ext>
            </a:extLst>
          </p:cNvPr>
          <p:cNvSpPr>
            <a:spLocks noGrp="1"/>
          </p:cNvSpPr>
          <p:nvPr>
            <p:ph type="body" sz="quarter" idx="14"/>
          </p:nvPr>
        </p:nvSpPr>
        <p:spPr>
          <a:xfrm>
            <a:off x="3352800" y="4813499"/>
            <a:ext cx="8697149" cy="333536"/>
          </a:xfrm>
        </p:spPr>
        <p:txBody>
          <a:bodyPr>
            <a:noAutofit/>
          </a:bodyPr>
          <a:lstStyle>
            <a:lvl1pPr marL="0" indent="0">
              <a:buNone/>
              <a:defRPr sz="2800"/>
            </a:lvl1pPr>
          </a:lstStyle>
          <a:p>
            <a:pPr lvl="0"/>
            <a:r>
              <a:rPr lang="en-US"/>
              <a:t>Edit Master text styles</a:t>
            </a:r>
          </a:p>
        </p:txBody>
      </p:sp>
      <p:sp>
        <p:nvSpPr>
          <p:cNvPr id="18" name="Text Placeholder 4">
            <a:extLst>
              <a:ext uri="{FF2B5EF4-FFF2-40B4-BE49-F238E27FC236}">
                <a16:creationId xmlns:a16="http://schemas.microsoft.com/office/drawing/2014/main" id="{E9328F0D-E304-41F7-B95E-92D603C8CDD8}"/>
              </a:ext>
            </a:extLst>
          </p:cNvPr>
          <p:cNvSpPr>
            <a:spLocks noGrp="1"/>
          </p:cNvSpPr>
          <p:nvPr>
            <p:ph type="body" sz="quarter" idx="17"/>
          </p:nvPr>
        </p:nvSpPr>
        <p:spPr>
          <a:xfrm>
            <a:off x="3352800" y="5310758"/>
            <a:ext cx="8289525" cy="462245"/>
          </a:xfrm>
        </p:spPr>
        <p:txBody>
          <a:bodyPr>
            <a:normAutofit/>
          </a:bodyPr>
          <a:lstStyle>
            <a:lvl1pPr marL="0" indent="0">
              <a:buNone/>
              <a:defRPr sz="2800"/>
            </a:lvl1pPr>
          </a:lstStyle>
          <a:p>
            <a:pPr lvl="0"/>
            <a:r>
              <a:rPr lang="en-US"/>
              <a:t>Edit Master text styles</a:t>
            </a:r>
          </a:p>
        </p:txBody>
      </p:sp>
      <p:sp>
        <p:nvSpPr>
          <p:cNvPr id="4" name="TextBox 3">
            <a:extLst>
              <a:ext uri="{FF2B5EF4-FFF2-40B4-BE49-F238E27FC236}">
                <a16:creationId xmlns:a16="http://schemas.microsoft.com/office/drawing/2014/main" id="{F8DA85D3-F336-4F32-8873-056208695F27}"/>
              </a:ext>
            </a:extLst>
          </p:cNvPr>
          <p:cNvSpPr txBox="1"/>
          <p:nvPr userDrawn="1"/>
        </p:nvSpPr>
        <p:spPr>
          <a:xfrm>
            <a:off x="900752" y="586854"/>
            <a:ext cx="1039959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all" spc="0" normalizeH="0" baseline="0" noProof="0" dirty="0">
                <a:ln>
                  <a:noFill/>
                </a:ln>
                <a:solidFill>
                  <a:srgbClr val="000000"/>
                </a:solidFill>
                <a:effectLst/>
                <a:uLnTx/>
                <a:uFillTx/>
                <a:latin typeface="Arial" pitchFamily="34" charset="0"/>
                <a:ea typeface="+mn-ea"/>
                <a:cs typeface="Arial" pitchFamily="34" charset="0"/>
              </a:rPr>
              <a:t>VETERANS HEALTH ADMINISTRATION</a:t>
            </a:r>
          </a:p>
        </p:txBody>
      </p:sp>
      <p:sp>
        <p:nvSpPr>
          <p:cNvPr id="19" name="Footer Placeholder 2">
            <a:extLst>
              <a:ext uri="{FF2B5EF4-FFF2-40B4-BE49-F238E27FC236}">
                <a16:creationId xmlns:a16="http://schemas.microsoft.com/office/drawing/2014/main" id="{49354DA7-7524-47C8-80EB-F2AF5E47F412}"/>
              </a:ext>
            </a:extLst>
          </p:cNvPr>
          <p:cNvSpPr>
            <a:spLocks noGrp="1"/>
          </p:cNvSpPr>
          <p:nvPr>
            <p:ph type="ftr" sz="quarter" idx="3"/>
          </p:nvPr>
        </p:nvSpPr>
        <p:spPr>
          <a:xfrm>
            <a:off x="3513791"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endParaRPr lang="it-IT"/>
          </a:p>
        </p:txBody>
      </p:sp>
    </p:spTree>
    <p:custDataLst>
      <p:tags r:id="rId1"/>
    </p:custDataLst>
    <p:extLst>
      <p:ext uri="{BB962C8B-B14F-4D97-AF65-F5344CB8AC3E}">
        <p14:creationId xmlns:p14="http://schemas.microsoft.com/office/powerpoint/2010/main" val="1746757778"/>
      </p:ext>
    </p:extLst>
  </p:cSld>
  <p:clrMapOvr>
    <a:masterClrMapping/>
  </p:clrMapOvr>
  <p:extLst>
    <p:ext uri="{DCECCB84-F9BA-43D5-87BE-67443E8EF086}">
      <p15:sldGuideLst xmlns:p15="http://schemas.microsoft.com/office/powerpoint/2012/main">
        <p15:guide id="1" orient="horz" pos="1104">
          <p15:clr>
            <a:srgbClr val="FBAE40"/>
          </p15:clr>
        </p15:guide>
        <p15:guide id="2" pos="28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a:extLst>
              <a:ext uri="{FF2B5EF4-FFF2-40B4-BE49-F238E27FC236}">
                <a16:creationId xmlns:a16="http://schemas.microsoft.com/office/drawing/2014/main" id="{02DDAB6F-2E09-4BED-8C94-AD8999190967}"/>
              </a:ext>
            </a:extLst>
          </p:cNvPr>
          <p:cNvSpPr>
            <a:spLocks noGrp="1"/>
          </p:cNvSpPr>
          <p:nvPr>
            <p:ph type="ftr" sz="quarter" idx="3"/>
          </p:nvPr>
        </p:nvSpPr>
        <p:spPr>
          <a:xfrm>
            <a:off x="3513791"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endParaRPr lang="it-IT"/>
          </a:p>
        </p:txBody>
      </p:sp>
    </p:spTree>
    <p:custDataLst>
      <p:tags r:id="rId1"/>
    </p:custDataLst>
    <p:extLst>
      <p:ext uri="{BB962C8B-B14F-4D97-AF65-F5344CB8AC3E}">
        <p14:creationId xmlns:p14="http://schemas.microsoft.com/office/powerpoint/2010/main" val="9056494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_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31635" y="945351"/>
            <a:ext cx="6710861" cy="5043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a:extLst>
              <a:ext uri="{FF2B5EF4-FFF2-40B4-BE49-F238E27FC236}">
                <a16:creationId xmlns:a16="http://schemas.microsoft.com/office/drawing/2014/main" id="{02DDAB6F-2E09-4BED-8C94-AD8999190967}"/>
              </a:ext>
            </a:extLst>
          </p:cNvPr>
          <p:cNvSpPr>
            <a:spLocks noGrp="1"/>
          </p:cNvSpPr>
          <p:nvPr>
            <p:ph type="ftr" sz="quarter" idx="3"/>
          </p:nvPr>
        </p:nvSpPr>
        <p:spPr>
          <a:xfrm>
            <a:off x="3513791"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endParaRPr lang="it-IT"/>
          </a:p>
        </p:txBody>
      </p:sp>
      <p:sp>
        <p:nvSpPr>
          <p:cNvPr id="6" name="Picture Placeholder 5">
            <a:extLst>
              <a:ext uri="{FF2B5EF4-FFF2-40B4-BE49-F238E27FC236}">
                <a16:creationId xmlns:a16="http://schemas.microsoft.com/office/drawing/2014/main" id="{4DF96528-43BE-49F6-A13B-3675434CBAE3}"/>
              </a:ext>
            </a:extLst>
          </p:cNvPr>
          <p:cNvSpPr>
            <a:spLocks noGrp="1"/>
          </p:cNvSpPr>
          <p:nvPr>
            <p:ph type="pic" sz="quarter" idx="10"/>
          </p:nvPr>
        </p:nvSpPr>
        <p:spPr>
          <a:xfrm>
            <a:off x="7573963" y="955675"/>
            <a:ext cx="4217987" cy="5076825"/>
          </a:xfrm>
        </p:spPr>
        <p:txBody>
          <a:bodyPr/>
          <a:lstStyle/>
          <a:p>
            <a:endParaRPr lang="en-US" dirty="0"/>
          </a:p>
        </p:txBody>
      </p:sp>
    </p:spTree>
    <p:custDataLst>
      <p:tags r:id="rId1"/>
    </p:custDataLst>
    <p:extLst>
      <p:ext uri="{BB962C8B-B14F-4D97-AF65-F5344CB8AC3E}">
        <p14:creationId xmlns:p14="http://schemas.microsoft.com/office/powerpoint/2010/main" val="30452704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31635" y="945351"/>
            <a:ext cx="5264198" cy="5043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a:extLst>
              <a:ext uri="{FF2B5EF4-FFF2-40B4-BE49-F238E27FC236}">
                <a16:creationId xmlns:a16="http://schemas.microsoft.com/office/drawing/2014/main" id="{02DDAB6F-2E09-4BED-8C94-AD8999190967}"/>
              </a:ext>
            </a:extLst>
          </p:cNvPr>
          <p:cNvSpPr>
            <a:spLocks noGrp="1"/>
          </p:cNvSpPr>
          <p:nvPr>
            <p:ph type="ftr" sz="quarter" idx="3"/>
          </p:nvPr>
        </p:nvSpPr>
        <p:spPr>
          <a:xfrm>
            <a:off x="3513791"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endParaRPr lang="it-IT"/>
          </a:p>
        </p:txBody>
      </p:sp>
      <p:sp>
        <p:nvSpPr>
          <p:cNvPr id="6" name="Content Placeholder 2">
            <a:extLst>
              <a:ext uri="{FF2B5EF4-FFF2-40B4-BE49-F238E27FC236}">
                <a16:creationId xmlns:a16="http://schemas.microsoft.com/office/drawing/2014/main" id="{9016ACE6-8450-4EB7-B99D-BC74431DFEC3}"/>
              </a:ext>
            </a:extLst>
          </p:cNvPr>
          <p:cNvSpPr>
            <a:spLocks noGrp="1"/>
          </p:cNvSpPr>
          <p:nvPr>
            <p:ph idx="10"/>
          </p:nvPr>
        </p:nvSpPr>
        <p:spPr>
          <a:xfrm>
            <a:off x="6324600" y="945351"/>
            <a:ext cx="5264198" cy="5043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7001365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a:extLst>
              <a:ext uri="{FF2B5EF4-FFF2-40B4-BE49-F238E27FC236}">
                <a16:creationId xmlns:a16="http://schemas.microsoft.com/office/drawing/2014/main" id="{869C1171-ECFC-443D-AC24-293D138ED910}"/>
              </a:ext>
            </a:extLst>
          </p:cNvPr>
          <p:cNvSpPr>
            <a:spLocks noGrp="1"/>
          </p:cNvSpPr>
          <p:nvPr>
            <p:ph type="ftr" sz="quarter" idx="3"/>
          </p:nvPr>
        </p:nvSpPr>
        <p:spPr>
          <a:xfrm>
            <a:off x="3513791"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endParaRPr lang="it-IT"/>
          </a:p>
        </p:txBody>
      </p:sp>
    </p:spTree>
    <p:custDataLst>
      <p:tags r:id="rId1"/>
    </p:custDataLst>
    <p:extLst>
      <p:ext uri="{BB962C8B-B14F-4D97-AF65-F5344CB8AC3E}">
        <p14:creationId xmlns:p14="http://schemas.microsoft.com/office/powerpoint/2010/main" val="3694617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a:extLst>
              <a:ext uri="{FF2B5EF4-FFF2-40B4-BE49-F238E27FC236}">
                <a16:creationId xmlns:a16="http://schemas.microsoft.com/office/drawing/2014/main" id="{869C1171-ECFC-443D-AC24-293D138ED910}"/>
              </a:ext>
            </a:extLst>
          </p:cNvPr>
          <p:cNvSpPr>
            <a:spLocks noGrp="1"/>
          </p:cNvSpPr>
          <p:nvPr>
            <p:ph type="ftr" sz="quarter" idx="3"/>
          </p:nvPr>
        </p:nvSpPr>
        <p:spPr>
          <a:xfrm>
            <a:off x="3513791"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endParaRPr lang="it-IT"/>
          </a:p>
        </p:txBody>
      </p:sp>
    </p:spTree>
    <p:custDataLst>
      <p:tags r:id="rId1"/>
    </p:custDataLst>
    <p:extLst>
      <p:ext uri="{BB962C8B-B14F-4D97-AF65-F5344CB8AC3E}">
        <p14:creationId xmlns:p14="http://schemas.microsoft.com/office/powerpoint/2010/main" val="42321869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a:extLst>
              <a:ext uri="{FF2B5EF4-FFF2-40B4-BE49-F238E27FC236}">
                <a16:creationId xmlns:a16="http://schemas.microsoft.com/office/drawing/2014/main" id="{869C1171-ECFC-443D-AC24-293D138ED910}"/>
              </a:ext>
            </a:extLst>
          </p:cNvPr>
          <p:cNvSpPr>
            <a:spLocks noGrp="1"/>
          </p:cNvSpPr>
          <p:nvPr>
            <p:ph type="ftr" sz="quarter" idx="3"/>
          </p:nvPr>
        </p:nvSpPr>
        <p:spPr>
          <a:xfrm>
            <a:off x="3513791"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endParaRPr lang="it-IT"/>
          </a:p>
        </p:txBody>
      </p:sp>
      <p:sp>
        <p:nvSpPr>
          <p:cNvPr id="5" name="Table Placeholder 4">
            <a:extLst>
              <a:ext uri="{FF2B5EF4-FFF2-40B4-BE49-F238E27FC236}">
                <a16:creationId xmlns:a16="http://schemas.microsoft.com/office/drawing/2014/main" id="{D06C1C2F-634D-4104-AB3D-000640A070D7}"/>
              </a:ext>
            </a:extLst>
          </p:cNvPr>
          <p:cNvSpPr>
            <a:spLocks noGrp="1"/>
          </p:cNvSpPr>
          <p:nvPr>
            <p:ph type="tbl" sz="quarter" idx="10"/>
          </p:nvPr>
        </p:nvSpPr>
        <p:spPr>
          <a:xfrm>
            <a:off x="573088" y="1050925"/>
            <a:ext cx="11055350" cy="4886325"/>
          </a:xfrm>
        </p:spPr>
        <p:txBody>
          <a:bodyPr/>
          <a:lstStyle/>
          <a:p>
            <a:endParaRPr lang="en-US" dirty="0"/>
          </a:p>
        </p:txBody>
      </p:sp>
    </p:spTree>
    <p:custDataLst>
      <p:tags r:id="rId1"/>
    </p:custDataLst>
    <p:extLst>
      <p:ext uri="{BB962C8B-B14F-4D97-AF65-F5344CB8AC3E}">
        <p14:creationId xmlns:p14="http://schemas.microsoft.com/office/powerpoint/2010/main" val="13033680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Brea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133DE34-6290-4362-8C93-E96962E944EF}"/>
              </a:ext>
            </a:extLst>
          </p:cNvPr>
          <p:cNvSpPr/>
          <p:nvPr userDrawn="1"/>
        </p:nvSpPr>
        <p:spPr>
          <a:xfrm>
            <a:off x="0" y="0"/>
            <a:ext cx="12192000" cy="6248400"/>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Slide Number Placeholder 2">
            <a:extLst>
              <a:ext uri="{FF2B5EF4-FFF2-40B4-BE49-F238E27FC236}">
                <a16:creationId xmlns:a16="http://schemas.microsoft.com/office/drawing/2014/main" id="{488A0078-89DF-4FB3-A80F-15578268FB90}"/>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6" name="Title 1">
            <a:extLst>
              <a:ext uri="{FF2B5EF4-FFF2-40B4-BE49-F238E27FC236}">
                <a16:creationId xmlns:a16="http://schemas.microsoft.com/office/drawing/2014/main" id="{59DC495A-EAD9-49BA-A47D-DD702455BF58}"/>
              </a:ext>
            </a:extLst>
          </p:cNvPr>
          <p:cNvSpPr>
            <a:spLocks noGrp="1"/>
          </p:cNvSpPr>
          <p:nvPr>
            <p:ph type="ctrTitle"/>
          </p:nvPr>
        </p:nvSpPr>
        <p:spPr>
          <a:xfrm>
            <a:off x="914400" y="1597152"/>
            <a:ext cx="10363200" cy="1984248"/>
          </a:xfrm>
        </p:spPr>
        <p:txBody>
          <a:bodyPr/>
          <a:lstStyle>
            <a:lvl1pPr>
              <a:defRPr>
                <a:solidFill>
                  <a:schemeClr val="bg1"/>
                </a:solidFill>
              </a:defRPr>
            </a:lvl1pPr>
          </a:lstStyle>
          <a:p>
            <a:r>
              <a:rPr lang="en-US"/>
              <a:t>Click to edit Master title style</a:t>
            </a:r>
          </a:p>
        </p:txBody>
      </p:sp>
      <p:sp>
        <p:nvSpPr>
          <p:cNvPr id="9" name="Footer Placeholder 4">
            <a:extLst>
              <a:ext uri="{FF2B5EF4-FFF2-40B4-BE49-F238E27FC236}">
                <a16:creationId xmlns:a16="http://schemas.microsoft.com/office/drawing/2014/main" id="{103E2C5F-40B9-4F5D-9B3A-A8181B07314C}"/>
              </a:ext>
            </a:extLst>
          </p:cNvPr>
          <p:cNvSpPr>
            <a:spLocks noGrp="1"/>
          </p:cNvSpPr>
          <p:nvPr>
            <p:ph type="ftr" sz="quarter" idx="3"/>
          </p:nvPr>
        </p:nvSpPr>
        <p:spPr>
          <a:xfrm>
            <a:off x="2919944" y="6356442"/>
            <a:ext cx="5468021" cy="365125"/>
          </a:xfrm>
          <a:prstGeom prst="rect">
            <a:avLst/>
          </a:prstGeom>
        </p:spPr>
        <p:txBody>
          <a:bodyPr lIns="91440" tIns="45720" rIns="91440" bIns="45720"/>
          <a:lstStyle>
            <a:lvl1pPr algn="ctr">
              <a:defRPr lang="it-IT" sz="1200" kern="1200" dirty="0" smtClean="0">
                <a:solidFill>
                  <a:prstClr val="white"/>
                </a:solidFill>
                <a:latin typeface="Arial" panose="020B0604020202020204" pitchFamily="34" charset="0"/>
                <a:ea typeface="+mn-ea"/>
                <a:cs typeface="Arial" panose="020B0604020202020204" pitchFamily="34" charset="0"/>
              </a:defRPr>
            </a:lvl1pPr>
          </a:lstStyle>
          <a:p>
            <a:pPr defTabSz="457200"/>
            <a:endParaRPr lang="it-IT"/>
          </a:p>
        </p:txBody>
      </p:sp>
    </p:spTree>
    <p:extLst>
      <p:ext uri="{BB962C8B-B14F-4D97-AF65-F5344CB8AC3E}">
        <p14:creationId xmlns:p14="http://schemas.microsoft.com/office/powerpoint/2010/main" val="2947834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a:extLst>
              <a:ext uri="{FF2B5EF4-FFF2-40B4-BE49-F238E27FC236}">
                <a16:creationId xmlns:a16="http://schemas.microsoft.com/office/drawing/2014/main" id="{869C1171-ECFC-443D-AC24-293D138ED910}"/>
              </a:ext>
            </a:extLst>
          </p:cNvPr>
          <p:cNvSpPr>
            <a:spLocks noGrp="1"/>
          </p:cNvSpPr>
          <p:nvPr>
            <p:ph type="ftr" sz="quarter" idx="3"/>
          </p:nvPr>
        </p:nvSpPr>
        <p:spPr>
          <a:xfrm>
            <a:off x="3513791"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endParaRPr lang="it-IT"/>
          </a:p>
        </p:txBody>
      </p:sp>
      <p:sp>
        <p:nvSpPr>
          <p:cNvPr id="5" name="Table Placeholder 4">
            <a:extLst>
              <a:ext uri="{FF2B5EF4-FFF2-40B4-BE49-F238E27FC236}">
                <a16:creationId xmlns:a16="http://schemas.microsoft.com/office/drawing/2014/main" id="{D06C1C2F-634D-4104-AB3D-000640A070D7}"/>
              </a:ext>
            </a:extLst>
          </p:cNvPr>
          <p:cNvSpPr>
            <a:spLocks noGrp="1"/>
          </p:cNvSpPr>
          <p:nvPr>
            <p:ph type="tbl" sz="quarter" idx="10"/>
          </p:nvPr>
        </p:nvSpPr>
        <p:spPr>
          <a:xfrm>
            <a:off x="573088" y="1050925"/>
            <a:ext cx="11055350" cy="4886325"/>
          </a:xfrm>
        </p:spPr>
        <p:txBody>
          <a:bodyPr/>
          <a:lstStyle/>
          <a:p>
            <a:endParaRPr lang="en-US" dirty="0"/>
          </a:p>
        </p:txBody>
      </p:sp>
    </p:spTree>
    <p:custDataLst>
      <p:tags r:id="rId1"/>
    </p:custDataLst>
    <p:extLst>
      <p:ext uri="{BB962C8B-B14F-4D97-AF65-F5344CB8AC3E}">
        <p14:creationId xmlns:p14="http://schemas.microsoft.com/office/powerpoint/2010/main" val="539312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869C1171-ECFC-443D-AC24-293D138ED910}"/>
              </a:ext>
            </a:extLst>
          </p:cNvPr>
          <p:cNvSpPr>
            <a:spLocks noGrp="1"/>
          </p:cNvSpPr>
          <p:nvPr>
            <p:ph type="ftr" sz="quarter" idx="3"/>
          </p:nvPr>
        </p:nvSpPr>
        <p:spPr>
          <a:xfrm>
            <a:off x="4045492"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endParaRPr lang="it-IT"/>
          </a:p>
        </p:txBody>
      </p:sp>
      <p:sp>
        <p:nvSpPr>
          <p:cNvPr id="3" name="Rectangle 2">
            <a:extLst>
              <a:ext uri="{FF2B5EF4-FFF2-40B4-BE49-F238E27FC236}">
                <a16:creationId xmlns:a16="http://schemas.microsoft.com/office/drawing/2014/main" id="{6F351D6E-CD81-40CD-924F-AE12407B3F69}"/>
              </a:ext>
            </a:extLst>
          </p:cNvPr>
          <p:cNvSpPr/>
          <p:nvPr userDrawn="1"/>
        </p:nvSpPr>
        <p:spPr>
          <a:xfrm>
            <a:off x="0" y="0"/>
            <a:ext cx="12192000" cy="6212114"/>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72C702A3-2A84-4E16-B9E1-4A99550B1423}"/>
              </a:ext>
            </a:extLst>
          </p:cNvPr>
          <p:cNvSpPr>
            <a:spLocks noGrp="1"/>
          </p:cNvSpPr>
          <p:nvPr>
            <p:ph type="body" sz="quarter" idx="10"/>
          </p:nvPr>
        </p:nvSpPr>
        <p:spPr>
          <a:xfrm>
            <a:off x="2438400" y="1597025"/>
            <a:ext cx="7315200" cy="2235200"/>
          </a:xfrm>
        </p:spPr>
        <p:txBody>
          <a:bodyPr anchor="ctr">
            <a:normAutofit/>
          </a:bodyPr>
          <a:lstStyle>
            <a:lvl1pPr marL="0" indent="0" algn="ctr">
              <a:buNone/>
              <a:defRPr sz="4000">
                <a:solidFill>
                  <a:schemeClr val="bg1"/>
                </a:solidFill>
              </a:defRPr>
            </a:lvl1pPr>
            <a:lvl2pPr marL="457200" indent="0" algn="ctr">
              <a:buNone/>
              <a:defRPr/>
            </a:lvl2pPr>
            <a:lvl3pPr marL="914400" indent="0" algn="ctr">
              <a:buFont typeface="Arial" panose="020B0604020202020204" pitchFamily="34" charset="0"/>
              <a:buNone/>
              <a:defRPr/>
            </a:lvl3pPr>
            <a:lvl4pPr marL="1371600" indent="0" algn="ctr">
              <a:buNone/>
              <a:defRPr/>
            </a:lvl4pPr>
            <a:lvl5pPr marL="1828800" indent="0" algn="ctr">
              <a:buNone/>
              <a:defRPr/>
            </a:lvl5pPr>
          </a:lstStyle>
          <a:p>
            <a:pPr lvl="0"/>
            <a:r>
              <a:rPr lang="en-US"/>
              <a:t>Edit Master text styles</a:t>
            </a:r>
          </a:p>
        </p:txBody>
      </p:sp>
      <p:sp>
        <p:nvSpPr>
          <p:cNvPr id="9" name="Text Placeholder 8">
            <a:extLst>
              <a:ext uri="{FF2B5EF4-FFF2-40B4-BE49-F238E27FC236}">
                <a16:creationId xmlns:a16="http://schemas.microsoft.com/office/drawing/2014/main" id="{A5AC1902-18BD-43E2-9002-E7E4590E7CFA}"/>
              </a:ext>
            </a:extLst>
          </p:cNvPr>
          <p:cNvSpPr>
            <a:spLocks noGrp="1"/>
          </p:cNvSpPr>
          <p:nvPr>
            <p:ph type="body" sz="quarter" idx="11"/>
          </p:nvPr>
        </p:nvSpPr>
        <p:spPr>
          <a:xfrm>
            <a:off x="2445544" y="3860800"/>
            <a:ext cx="7300912" cy="1465263"/>
          </a:xfrm>
        </p:spPr>
        <p:txBody>
          <a:bodyPr anchor="ctr">
            <a:normAutofit/>
          </a:bodyPr>
          <a:lstStyle>
            <a:lvl1pPr marL="0" indent="0" algn="ctr">
              <a:buNone/>
              <a:defRPr sz="2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endParaRPr lang="en-US"/>
          </a:p>
        </p:txBody>
      </p:sp>
    </p:spTree>
    <p:custDataLst>
      <p:tags r:id="rId1"/>
    </p:custDataLst>
    <p:extLst>
      <p:ext uri="{BB962C8B-B14F-4D97-AF65-F5344CB8AC3E}">
        <p14:creationId xmlns:p14="http://schemas.microsoft.com/office/powerpoint/2010/main" val="1518069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E36B0-DB6E-46B7-837F-3B9315B31F29}"/>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187C1824-5968-4925-954D-84CD698846F4}"/>
              </a:ext>
            </a:extLst>
          </p:cNvPr>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0832A55-71C7-4593-A8F7-47D97A643D63}"/>
              </a:ext>
            </a:extLst>
          </p:cNvPr>
          <p:cNvSpPr>
            <a:spLocks noGrp="1"/>
          </p:cNvSpPr>
          <p:nvPr>
            <p:ph type="ftr" sz="quarter" idx="10"/>
          </p:nvPr>
        </p:nvSpPr>
        <p:spPr/>
        <p:txBody>
          <a:bodyPr/>
          <a:lstStyle/>
          <a:p>
            <a:pPr defTabSz="457200"/>
            <a:endParaRPr lang="it-IT"/>
          </a:p>
        </p:txBody>
      </p:sp>
    </p:spTree>
    <p:extLst>
      <p:ext uri="{BB962C8B-B14F-4D97-AF65-F5344CB8AC3E}">
        <p14:creationId xmlns:p14="http://schemas.microsoft.com/office/powerpoint/2010/main" val="2273798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alpha val="72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BDD1894-9E8D-4123-885B-35E7D4D57130}"/>
              </a:ext>
            </a:extLst>
          </p:cNvPr>
          <p:cNvSpPr/>
          <p:nvPr userDrawn="1"/>
        </p:nvSpPr>
        <p:spPr>
          <a:xfrm>
            <a:off x="-11019" y="1"/>
            <a:ext cx="12203019" cy="61293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n>
                <a:noFill/>
              </a:ln>
            </a:endParaRPr>
          </a:p>
        </p:txBody>
      </p:sp>
      <p:sp>
        <p:nvSpPr>
          <p:cNvPr id="20" name="Rectangle 19">
            <a:extLst>
              <a:ext uri="{FF2B5EF4-FFF2-40B4-BE49-F238E27FC236}">
                <a16:creationId xmlns:a16="http://schemas.microsoft.com/office/drawing/2014/main" id="{9C68B9F4-7A9A-4816-99AB-27C9C187419A}"/>
              </a:ext>
            </a:extLst>
          </p:cNvPr>
          <p:cNvSpPr/>
          <p:nvPr userDrawn="1"/>
        </p:nvSpPr>
        <p:spPr>
          <a:xfrm>
            <a:off x="-11018" y="-17086"/>
            <a:ext cx="12203017"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 name="Subtitle 2"/>
          <p:cNvSpPr>
            <a:spLocks noGrp="1"/>
          </p:cNvSpPr>
          <p:nvPr>
            <p:ph type="subTitle" idx="1"/>
          </p:nvPr>
        </p:nvSpPr>
        <p:spPr>
          <a:xfrm>
            <a:off x="914400" y="1752601"/>
            <a:ext cx="10363200" cy="1044575"/>
          </a:xfrm>
        </p:spPr>
        <p:txBody>
          <a:bodyPr>
            <a:normAutofit/>
          </a:bodyPr>
          <a:lstStyle>
            <a:lvl1pPr marL="0" indent="0" algn="ctr">
              <a:buNone/>
              <a:defRPr sz="4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TextBox 3">
            <a:extLst>
              <a:ext uri="{FF2B5EF4-FFF2-40B4-BE49-F238E27FC236}">
                <a16:creationId xmlns:a16="http://schemas.microsoft.com/office/drawing/2014/main" id="{F8DA85D3-F336-4F32-8873-056208695F27}"/>
              </a:ext>
            </a:extLst>
          </p:cNvPr>
          <p:cNvSpPr txBox="1"/>
          <p:nvPr userDrawn="1"/>
        </p:nvSpPr>
        <p:spPr>
          <a:xfrm>
            <a:off x="900752" y="586854"/>
            <a:ext cx="1039959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all" spc="0" normalizeH="0" baseline="0" noProof="0" dirty="0">
                <a:ln>
                  <a:noFill/>
                </a:ln>
                <a:solidFill>
                  <a:srgbClr val="000000"/>
                </a:solidFill>
                <a:effectLst/>
                <a:uLnTx/>
                <a:uFillTx/>
                <a:latin typeface="Arial" pitchFamily="34" charset="0"/>
                <a:ea typeface="+mn-ea"/>
                <a:cs typeface="Arial" pitchFamily="34" charset="0"/>
              </a:rPr>
              <a:t>VETERANS HEALTH ADMINISTRATION</a:t>
            </a:r>
          </a:p>
        </p:txBody>
      </p:sp>
      <p:sp>
        <p:nvSpPr>
          <p:cNvPr id="19" name="Footer Placeholder 2">
            <a:extLst>
              <a:ext uri="{FF2B5EF4-FFF2-40B4-BE49-F238E27FC236}">
                <a16:creationId xmlns:a16="http://schemas.microsoft.com/office/drawing/2014/main" id="{49354DA7-7524-47C8-80EB-F2AF5E47F412}"/>
              </a:ext>
            </a:extLst>
          </p:cNvPr>
          <p:cNvSpPr>
            <a:spLocks noGrp="1"/>
          </p:cNvSpPr>
          <p:nvPr>
            <p:ph type="ftr" sz="quarter" idx="3"/>
          </p:nvPr>
        </p:nvSpPr>
        <p:spPr>
          <a:xfrm>
            <a:off x="4045492"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endParaRPr lang="it-IT"/>
          </a:p>
        </p:txBody>
      </p:sp>
    </p:spTree>
    <p:custDataLst>
      <p:tags r:id="rId1"/>
    </p:custDataLst>
    <p:extLst>
      <p:ext uri="{BB962C8B-B14F-4D97-AF65-F5344CB8AC3E}">
        <p14:creationId xmlns:p14="http://schemas.microsoft.com/office/powerpoint/2010/main" val="855052444"/>
      </p:ext>
    </p:extLst>
  </p:cSld>
  <p:clrMapOvr>
    <a:masterClrMapping/>
  </p:clrMapOvr>
  <p:extLst>
    <p:ext uri="{DCECCB84-F9BA-43D5-87BE-67443E8EF086}">
      <p15:sldGuideLst xmlns:p15="http://schemas.microsoft.com/office/powerpoint/2012/main">
        <p15:guide id="1" orient="horz" pos="1104">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ags" Target="../tags/tag9.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2.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6" Type="http://schemas.openxmlformats.org/officeDocument/2006/relationships/image" Target="../media/image2.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1.pn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ags" Target="../tags/tag1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2.png"/><Relationship Id="rId5" Type="http://schemas.openxmlformats.org/officeDocument/2006/relationships/slideLayout" Target="../slideLayouts/slideLayout36.xml"/><Relationship Id="rId10" Type="http://schemas.openxmlformats.org/officeDocument/2006/relationships/image" Target="../media/image1.png"/><Relationship Id="rId4" Type="http://schemas.openxmlformats.org/officeDocument/2006/relationships/slideLayout" Target="../slideLayouts/slideLayout35.xml"/><Relationship Id="rId9" Type="http://schemas.openxmlformats.org/officeDocument/2006/relationships/tags" Target="../tags/tag25.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41.xml"/><Relationship Id="rId7"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9"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10.png"/><Relationship Id="rId5" Type="http://schemas.openxmlformats.org/officeDocument/2006/relationships/slideLayout" Target="../slideLayouts/slideLayout49.xml"/><Relationship Id="rId10" Type="http://schemas.openxmlformats.org/officeDocument/2006/relationships/image" Target="../media/image9.png"/><Relationship Id="rId4" Type="http://schemas.openxmlformats.org/officeDocument/2006/relationships/slideLayout" Target="../slideLayouts/slideLayout48.xml"/><Relationship Id="rId9" Type="http://schemas.openxmlformats.org/officeDocument/2006/relationships/tags" Target="../tags/tag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23AC07-D731-4761-A817-CAB502F00489}"/>
              </a:ext>
            </a:extLst>
          </p:cNvPr>
          <p:cNvSpPr/>
          <p:nvPr userDrawn="1"/>
        </p:nvSpPr>
        <p:spPr>
          <a:xfrm>
            <a:off x="0" y="1"/>
            <a:ext cx="12192000" cy="68579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2" name="Title Placeholder 1"/>
          <p:cNvSpPr>
            <a:spLocks noGrp="1"/>
          </p:cNvSpPr>
          <p:nvPr>
            <p:ph type="title"/>
          </p:nvPr>
        </p:nvSpPr>
        <p:spPr>
          <a:xfrm>
            <a:off x="620617" y="0"/>
            <a:ext cx="10972800" cy="685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31635" y="945351"/>
            <a:ext cx="10972800" cy="5043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Rectangle 7"/>
          <p:cNvSpPr/>
          <p:nvPr/>
        </p:nvSpPr>
        <p:spPr>
          <a:xfrm>
            <a:off x="0" y="6140681"/>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pic>
        <p:nvPicPr>
          <p:cNvPr id="11" name="Picture 10" descr="3. VA-PRIMARY-HORIZONTAL-WHITE-VECTOR2.png">
            <a:extLst>
              <a:ext uri="{FF2B5EF4-FFF2-40B4-BE49-F238E27FC236}">
                <a16:creationId xmlns:a16="http://schemas.microsoft.com/office/drawing/2014/main" id="{94757AD8-7C1D-4A37-959F-1CA885BE239B}"/>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8871045" y="6271406"/>
            <a:ext cx="2468464" cy="549574"/>
          </a:xfrm>
          <a:prstGeom prst="rect">
            <a:avLst/>
          </a:prstGeom>
        </p:spPr>
      </p:pic>
      <p:pic>
        <p:nvPicPr>
          <p:cNvPr id="12" name="Picture 2" descr="C:\Users\vacoGrovem\AppData\Local\Microsoft\Windows\Temporary Internet Files\Content.Outlook\83QVOJUE\CHOOSE-VA-rev.png">
            <a:extLst>
              <a:ext uri="{FF2B5EF4-FFF2-40B4-BE49-F238E27FC236}">
                <a16:creationId xmlns:a16="http://schemas.microsoft.com/office/drawing/2014/main" id="{21E5473C-53D1-4B59-B547-83C24AFDE317}"/>
              </a:ext>
            </a:extLst>
          </p:cNvPr>
          <p:cNvPicPr>
            <a:picLocks noChangeAspect="1" noChangeArrowheads="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52400" y="6172199"/>
            <a:ext cx="2345140" cy="63146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4">
            <a:extLst>
              <a:ext uri="{FF2B5EF4-FFF2-40B4-BE49-F238E27FC236}">
                <a16:creationId xmlns:a16="http://schemas.microsoft.com/office/drawing/2014/main" id="{004F0FC4-538C-401D-AAFB-61769C1858ED}"/>
              </a:ext>
            </a:extLst>
          </p:cNvPr>
          <p:cNvSpPr txBox="1">
            <a:spLocks/>
          </p:cNvSpPr>
          <p:nvPr userDrawn="1"/>
        </p:nvSpPr>
        <p:spPr>
          <a:xfrm>
            <a:off x="9961641" y="6400229"/>
            <a:ext cx="2133600" cy="365125"/>
          </a:xfrm>
          <a:prstGeom prst="rect">
            <a:avLst/>
          </a:prstGeom>
        </p:spPr>
        <p:txBody>
          <a:bodyPr/>
          <a:lstStyle>
            <a:defPPr>
              <a:defRPr lang="en-US"/>
            </a:defPPr>
            <a:lvl1pPr marL="0" algn="r" defTabSz="914400" rtl="0" eaLnBrk="1" latinLnBrk="0" hangingPunct="1">
              <a:defRPr sz="10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83F1FA-211D-3044-9E35-958DFBC26156}" type="slidenum">
              <a:rPr lang="en-US" sz="1200" smtClean="0"/>
              <a:pPr/>
              <a:t>‹#›</a:t>
            </a:fld>
            <a:endParaRPr lang="en-US" sz="1200" dirty="0"/>
          </a:p>
        </p:txBody>
      </p:sp>
      <p:sp>
        <p:nvSpPr>
          <p:cNvPr id="16" name="Footer Placeholder 2">
            <a:extLst>
              <a:ext uri="{FF2B5EF4-FFF2-40B4-BE49-F238E27FC236}">
                <a16:creationId xmlns:a16="http://schemas.microsoft.com/office/drawing/2014/main" id="{5A78F16E-B970-4F23-B070-A49FD8202174}"/>
              </a:ext>
            </a:extLst>
          </p:cNvPr>
          <p:cNvSpPr>
            <a:spLocks noGrp="1"/>
          </p:cNvSpPr>
          <p:nvPr>
            <p:ph type="ftr" sz="quarter" idx="3"/>
          </p:nvPr>
        </p:nvSpPr>
        <p:spPr>
          <a:xfrm>
            <a:off x="3513791"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endParaRPr lang="it-IT"/>
          </a:p>
        </p:txBody>
      </p:sp>
    </p:spTree>
    <p:custDataLst>
      <p:tags r:id="rId10"/>
    </p:custDataLst>
    <p:extLst>
      <p:ext uri="{BB962C8B-B14F-4D97-AF65-F5344CB8AC3E}">
        <p14:creationId xmlns:p14="http://schemas.microsoft.com/office/powerpoint/2010/main" val="41317974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hf hdr="0" ftr="0" dt="0"/>
  <p:txStyles>
    <p:titleStyle>
      <a:lvl1pPr algn="ctr" defTabSz="457200" rtl="0" eaLnBrk="1" latinLnBrk="0" hangingPunct="1">
        <a:spcBef>
          <a:spcPct val="0"/>
        </a:spcBef>
        <a:buNone/>
        <a:defRPr sz="2200" b="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23AC07-D731-4761-A817-CAB502F00489}"/>
              </a:ext>
            </a:extLst>
          </p:cNvPr>
          <p:cNvSpPr/>
          <p:nvPr userDrawn="1"/>
        </p:nvSpPr>
        <p:spPr>
          <a:xfrm>
            <a:off x="0" y="1"/>
            <a:ext cx="12192000" cy="68579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2" name="Title Placeholder 1"/>
          <p:cNvSpPr>
            <a:spLocks noGrp="1"/>
          </p:cNvSpPr>
          <p:nvPr>
            <p:ph type="title"/>
          </p:nvPr>
        </p:nvSpPr>
        <p:spPr>
          <a:xfrm>
            <a:off x="620617" y="0"/>
            <a:ext cx="10972800" cy="685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31635" y="945351"/>
            <a:ext cx="10972800" cy="5043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Rectangle 7"/>
          <p:cNvSpPr/>
          <p:nvPr/>
        </p:nvSpPr>
        <p:spPr>
          <a:xfrm>
            <a:off x="0" y="6140681"/>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pic>
        <p:nvPicPr>
          <p:cNvPr id="11" name="Picture 10" descr="3. VA-PRIMARY-HORIZONTAL-WHITE-VECTOR2.png">
            <a:extLst>
              <a:ext uri="{FF2B5EF4-FFF2-40B4-BE49-F238E27FC236}">
                <a16:creationId xmlns:a16="http://schemas.microsoft.com/office/drawing/2014/main" id="{94757AD8-7C1D-4A37-959F-1CA885BE239B}"/>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871045" y="6271406"/>
            <a:ext cx="2468464" cy="549574"/>
          </a:xfrm>
          <a:prstGeom prst="rect">
            <a:avLst/>
          </a:prstGeom>
        </p:spPr>
      </p:pic>
      <p:pic>
        <p:nvPicPr>
          <p:cNvPr id="12" name="Picture 2" descr="C:\Users\vacoGrovem\AppData\Local\Microsoft\Windows\Temporary Internet Files\Content.Outlook\83QVOJUE\CHOOSE-VA-rev.png">
            <a:extLst>
              <a:ext uri="{FF2B5EF4-FFF2-40B4-BE49-F238E27FC236}">
                <a16:creationId xmlns:a16="http://schemas.microsoft.com/office/drawing/2014/main" id="{21E5473C-53D1-4B59-B547-83C24AFDE317}"/>
              </a:ext>
            </a:extLst>
          </p:cNvPr>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52400" y="6172199"/>
            <a:ext cx="2345140" cy="63146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4">
            <a:extLst>
              <a:ext uri="{FF2B5EF4-FFF2-40B4-BE49-F238E27FC236}">
                <a16:creationId xmlns:a16="http://schemas.microsoft.com/office/drawing/2014/main" id="{004F0FC4-538C-401D-AAFB-61769C1858ED}"/>
              </a:ext>
            </a:extLst>
          </p:cNvPr>
          <p:cNvSpPr txBox="1">
            <a:spLocks/>
          </p:cNvSpPr>
          <p:nvPr userDrawn="1"/>
        </p:nvSpPr>
        <p:spPr>
          <a:xfrm>
            <a:off x="9961641" y="6400229"/>
            <a:ext cx="2133600" cy="365125"/>
          </a:xfrm>
          <a:prstGeom prst="rect">
            <a:avLst/>
          </a:prstGeom>
        </p:spPr>
        <p:txBody>
          <a:bodyPr/>
          <a:lstStyle>
            <a:defPPr>
              <a:defRPr lang="en-US"/>
            </a:defPPr>
            <a:lvl1pPr marL="0" algn="r" defTabSz="914400" rtl="0" eaLnBrk="1" latinLnBrk="0" hangingPunct="1">
              <a:defRPr sz="10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83F1FA-211D-3044-9E35-958DFBC26156}" type="slidenum">
              <a:rPr lang="en-US" sz="1200" smtClean="0"/>
              <a:pPr/>
              <a:t>‹#›</a:t>
            </a:fld>
            <a:endParaRPr lang="en-US" sz="1200" dirty="0"/>
          </a:p>
        </p:txBody>
      </p:sp>
      <p:sp>
        <p:nvSpPr>
          <p:cNvPr id="13" name="Footer Placeholder 2">
            <a:extLst>
              <a:ext uri="{FF2B5EF4-FFF2-40B4-BE49-F238E27FC236}">
                <a16:creationId xmlns:a16="http://schemas.microsoft.com/office/drawing/2014/main" id="{318D04BE-5DE8-4476-BF64-CBB683ACB775}"/>
              </a:ext>
            </a:extLst>
          </p:cNvPr>
          <p:cNvSpPr>
            <a:spLocks noGrp="1"/>
          </p:cNvSpPr>
          <p:nvPr>
            <p:ph type="ftr" sz="quarter" idx="3"/>
          </p:nvPr>
        </p:nvSpPr>
        <p:spPr>
          <a:xfrm>
            <a:off x="4045492"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endParaRPr lang="it-IT"/>
          </a:p>
        </p:txBody>
      </p:sp>
    </p:spTree>
    <p:custDataLst>
      <p:tags r:id="rId13"/>
    </p:custDataLst>
    <p:extLst>
      <p:ext uri="{BB962C8B-B14F-4D97-AF65-F5344CB8AC3E}">
        <p14:creationId xmlns:p14="http://schemas.microsoft.com/office/powerpoint/2010/main" val="308461802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lvl1pPr algn="ctr" defTabSz="457200" rtl="0" eaLnBrk="1" latinLnBrk="0" hangingPunct="1">
        <a:spcBef>
          <a:spcPct val="0"/>
        </a:spcBef>
        <a:buNone/>
        <a:defRPr sz="2400" b="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23AC07-D731-4761-A817-CAB502F00489}"/>
              </a:ext>
            </a:extLst>
          </p:cNvPr>
          <p:cNvSpPr/>
          <p:nvPr userDrawn="1"/>
        </p:nvSpPr>
        <p:spPr>
          <a:xfrm>
            <a:off x="0" y="1"/>
            <a:ext cx="12192000" cy="68579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2" name="Title Placeholder 1"/>
          <p:cNvSpPr>
            <a:spLocks noGrp="1"/>
          </p:cNvSpPr>
          <p:nvPr>
            <p:ph type="title"/>
          </p:nvPr>
        </p:nvSpPr>
        <p:spPr>
          <a:xfrm>
            <a:off x="620617" y="0"/>
            <a:ext cx="10972800" cy="685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31635" y="945351"/>
            <a:ext cx="10972800" cy="5043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Rectangle 7"/>
          <p:cNvSpPr/>
          <p:nvPr/>
        </p:nvSpPr>
        <p:spPr>
          <a:xfrm>
            <a:off x="0" y="6140681"/>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pic>
        <p:nvPicPr>
          <p:cNvPr id="11" name="Picture 10" descr="3. VA-PRIMARY-HORIZONTAL-WHITE-VECTOR2.png">
            <a:extLst>
              <a:ext uri="{FF2B5EF4-FFF2-40B4-BE49-F238E27FC236}">
                <a16:creationId xmlns:a16="http://schemas.microsoft.com/office/drawing/2014/main" id="{94757AD8-7C1D-4A37-959F-1CA885BE239B}"/>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8871045" y="6271406"/>
            <a:ext cx="2468464" cy="549574"/>
          </a:xfrm>
          <a:prstGeom prst="rect">
            <a:avLst/>
          </a:prstGeom>
        </p:spPr>
      </p:pic>
      <p:pic>
        <p:nvPicPr>
          <p:cNvPr id="12" name="Picture 2" descr="C:\Users\vacoGrovem\AppData\Local\Microsoft\Windows\Temporary Internet Files\Content.Outlook\83QVOJUE\CHOOSE-VA-rev.png">
            <a:extLst>
              <a:ext uri="{FF2B5EF4-FFF2-40B4-BE49-F238E27FC236}">
                <a16:creationId xmlns:a16="http://schemas.microsoft.com/office/drawing/2014/main" id="{21E5473C-53D1-4B59-B547-83C24AFDE317}"/>
              </a:ext>
            </a:extLst>
          </p:cNvPr>
          <p:cNvPicPr>
            <a:picLocks noChangeAspect="1" noChangeArrowheads="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52400" y="6172199"/>
            <a:ext cx="2345140" cy="63146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4">
            <a:extLst>
              <a:ext uri="{FF2B5EF4-FFF2-40B4-BE49-F238E27FC236}">
                <a16:creationId xmlns:a16="http://schemas.microsoft.com/office/drawing/2014/main" id="{004F0FC4-538C-401D-AAFB-61769C1858ED}"/>
              </a:ext>
            </a:extLst>
          </p:cNvPr>
          <p:cNvSpPr txBox="1">
            <a:spLocks/>
          </p:cNvSpPr>
          <p:nvPr userDrawn="1"/>
        </p:nvSpPr>
        <p:spPr>
          <a:xfrm>
            <a:off x="9961641" y="6400229"/>
            <a:ext cx="2133600" cy="365125"/>
          </a:xfrm>
          <a:prstGeom prst="rect">
            <a:avLst/>
          </a:prstGeom>
        </p:spPr>
        <p:txBody>
          <a:bodyPr/>
          <a:lstStyle>
            <a:defPPr>
              <a:defRPr lang="en-US"/>
            </a:defPPr>
            <a:lvl1pPr marL="0" algn="r" defTabSz="914400" rtl="0" eaLnBrk="1" latinLnBrk="0" hangingPunct="1">
              <a:defRPr sz="10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83F1FA-211D-3044-9E35-958DFBC26156}" type="slidenum">
              <a:rPr lang="en-US" sz="1200" smtClean="0"/>
              <a:pPr/>
              <a:t>‹#›</a:t>
            </a:fld>
            <a:endParaRPr lang="en-US" sz="1200" dirty="0"/>
          </a:p>
        </p:txBody>
      </p:sp>
      <p:sp>
        <p:nvSpPr>
          <p:cNvPr id="13" name="Footer Placeholder 2">
            <a:extLst>
              <a:ext uri="{FF2B5EF4-FFF2-40B4-BE49-F238E27FC236}">
                <a16:creationId xmlns:a16="http://schemas.microsoft.com/office/drawing/2014/main" id="{318D04BE-5DE8-4476-BF64-CBB683ACB775}"/>
              </a:ext>
            </a:extLst>
          </p:cNvPr>
          <p:cNvSpPr>
            <a:spLocks noGrp="1"/>
          </p:cNvSpPr>
          <p:nvPr>
            <p:ph type="ftr" sz="quarter" idx="3"/>
          </p:nvPr>
        </p:nvSpPr>
        <p:spPr>
          <a:xfrm>
            <a:off x="4045492"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endParaRPr lang="it-IT"/>
          </a:p>
        </p:txBody>
      </p:sp>
    </p:spTree>
    <p:custDataLst>
      <p:tags r:id="rId14"/>
    </p:custDataLst>
    <p:extLst>
      <p:ext uri="{BB962C8B-B14F-4D97-AF65-F5344CB8AC3E}">
        <p14:creationId xmlns:p14="http://schemas.microsoft.com/office/powerpoint/2010/main" val="383692593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715" r:id="rId10"/>
    <p:sldLayoutId id="2147483716" r:id="rId11"/>
    <p:sldLayoutId id="2147483717" r:id="rId12"/>
  </p:sldLayoutIdLst>
  <p:hf hdr="0" ftr="0" dt="0"/>
  <p:txStyles>
    <p:titleStyle>
      <a:lvl1pPr algn="ctr" defTabSz="457200" rtl="0" eaLnBrk="1" latinLnBrk="0" hangingPunct="1">
        <a:spcBef>
          <a:spcPct val="0"/>
        </a:spcBef>
        <a:buNone/>
        <a:defRPr sz="2400" b="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23AC07-D731-4761-A817-CAB502F00489}"/>
              </a:ext>
            </a:extLst>
          </p:cNvPr>
          <p:cNvSpPr/>
          <p:nvPr userDrawn="1"/>
        </p:nvSpPr>
        <p:spPr>
          <a:xfrm>
            <a:off x="0" y="1"/>
            <a:ext cx="12192000" cy="68579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2" name="Title Placeholder 1"/>
          <p:cNvSpPr>
            <a:spLocks noGrp="1"/>
          </p:cNvSpPr>
          <p:nvPr>
            <p:ph type="title"/>
          </p:nvPr>
        </p:nvSpPr>
        <p:spPr>
          <a:xfrm>
            <a:off x="620617" y="0"/>
            <a:ext cx="10972800" cy="685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31635" y="945351"/>
            <a:ext cx="10972800" cy="5043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Rectangle 7"/>
          <p:cNvSpPr/>
          <p:nvPr/>
        </p:nvSpPr>
        <p:spPr>
          <a:xfrm>
            <a:off x="0" y="6140681"/>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pic>
        <p:nvPicPr>
          <p:cNvPr id="11" name="Picture 10" descr="3. VA-PRIMARY-HORIZONTAL-WHITE-VECTOR2.png">
            <a:extLst>
              <a:ext uri="{FF2B5EF4-FFF2-40B4-BE49-F238E27FC236}">
                <a16:creationId xmlns:a16="http://schemas.microsoft.com/office/drawing/2014/main" id="{94757AD8-7C1D-4A37-959F-1CA885BE239B}"/>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871045" y="6271406"/>
            <a:ext cx="2468464" cy="549574"/>
          </a:xfrm>
          <a:prstGeom prst="rect">
            <a:avLst/>
          </a:prstGeom>
        </p:spPr>
      </p:pic>
      <p:pic>
        <p:nvPicPr>
          <p:cNvPr id="12" name="Picture 2" descr="C:\Users\vacoGrovem\AppData\Local\Microsoft\Windows\Temporary Internet Files\Content.Outlook\83QVOJUE\CHOOSE-VA-rev.png">
            <a:extLst>
              <a:ext uri="{FF2B5EF4-FFF2-40B4-BE49-F238E27FC236}">
                <a16:creationId xmlns:a16="http://schemas.microsoft.com/office/drawing/2014/main" id="{21E5473C-53D1-4B59-B547-83C24AFDE317}"/>
              </a:ext>
            </a:extLst>
          </p:cNvPr>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152400" y="6172199"/>
            <a:ext cx="2345140" cy="63146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4">
            <a:extLst>
              <a:ext uri="{FF2B5EF4-FFF2-40B4-BE49-F238E27FC236}">
                <a16:creationId xmlns:a16="http://schemas.microsoft.com/office/drawing/2014/main" id="{004F0FC4-538C-401D-AAFB-61769C1858ED}"/>
              </a:ext>
            </a:extLst>
          </p:cNvPr>
          <p:cNvSpPr txBox="1">
            <a:spLocks/>
          </p:cNvSpPr>
          <p:nvPr userDrawn="1"/>
        </p:nvSpPr>
        <p:spPr>
          <a:xfrm>
            <a:off x="9961641" y="6400229"/>
            <a:ext cx="2133600" cy="365125"/>
          </a:xfrm>
          <a:prstGeom prst="rect">
            <a:avLst/>
          </a:prstGeom>
        </p:spPr>
        <p:txBody>
          <a:bodyPr/>
          <a:lstStyle>
            <a:defPPr>
              <a:defRPr lang="en-US"/>
            </a:defPPr>
            <a:lvl1pPr marL="0" algn="r" defTabSz="914400" rtl="0" eaLnBrk="1" latinLnBrk="0" hangingPunct="1">
              <a:defRPr sz="10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83F1FA-211D-3044-9E35-958DFBC26156}" type="slidenum">
              <a:rPr lang="en-US" sz="1200" smtClean="0"/>
              <a:pPr/>
              <a:t>‹#›</a:t>
            </a:fld>
            <a:endParaRPr lang="en-US" sz="1200" dirty="0"/>
          </a:p>
        </p:txBody>
      </p:sp>
      <p:sp>
        <p:nvSpPr>
          <p:cNvPr id="16" name="Footer Placeholder 2">
            <a:extLst>
              <a:ext uri="{FF2B5EF4-FFF2-40B4-BE49-F238E27FC236}">
                <a16:creationId xmlns:a16="http://schemas.microsoft.com/office/drawing/2014/main" id="{5A78F16E-B970-4F23-B070-A49FD8202174}"/>
              </a:ext>
            </a:extLst>
          </p:cNvPr>
          <p:cNvSpPr>
            <a:spLocks noGrp="1"/>
          </p:cNvSpPr>
          <p:nvPr>
            <p:ph type="ftr" sz="quarter" idx="3"/>
          </p:nvPr>
        </p:nvSpPr>
        <p:spPr>
          <a:xfrm>
            <a:off x="3513791"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endParaRPr lang="it-IT"/>
          </a:p>
        </p:txBody>
      </p:sp>
    </p:spTree>
    <p:custDataLst>
      <p:tags r:id="rId9"/>
    </p:custDataLst>
    <p:extLst>
      <p:ext uri="{BB962C8B-B14F-4D97-AF65-F5344CB8AC3E}">
        <p14:creationId xmlns:p14="http://schemas.microsoft.com/office/powerpoint/2010/main" val="275283435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hf hdr="0" ftr="0" dt="0"/>
  <p:txStyles>
    <p:titleStyle>
      <a:lvl1pPr algn="ctr" defTabSz="457200" rtl="0" eaLnBrk="1" latinLnBrk="0" hangingPunct="1">
        <a:spcBef>
          <a:spcPct val="0"/>
        </a:spcBef>
        <a:buNone/>
        <a:defRPr sz="2200" b="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140677"/>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3. VA-PRIMARY-HORIZONTAL-WHITE-VECTOR2.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387965" y="6271406"/>
            <a:ext cx="2946400" cy="491986"/>
          </a:xfrm>
          <a:prstGeom prst="rect">
            <a:avLst/>
          </a:prstGeom>
        </p:spPr>
      </p:pic>
      <p:sp>
        <p:nvSpPr>
          <p:cNvPr id="6" name="Slide Number Placeholder 5"/>
          <p:cNvSpPr>
            <a:spLocks noGrp="1"/>
          </p:cNvSpPr>
          <p:nvPr userDrawn="1">
            <p:ph type="sldNum" sz="quarter" idx="4"/>
          </p:nvPr>
        </p:nvSpPr>
        <p:spPr>
          <a:xfrm>
            <a:off x="9250440" y="6400230"/>
            <a:ext cx="28448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203200"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4"/>
          <p:cNvSpPr>
            <a:spLocks noGrp="1"/>
          </p:cNvSpPr>
          <p:nvPr>
            <p:ph type="ftr" sz="quarter" idx="3"/>
          </p:nvPr>
        </p:nvSpPr>
        <p:spPr>
          <a:xfrm>
            <a:off x="2919944" y="6356442"/>
            <a:ext cx="5468021" cy="365125"/>
          </a:xfrm>
          <a:prstGeom prst="rect">
            <a:avLst/>
          </a:prstGeom>
        </p:spPr>
        <p:txBody>
          <a:bodyPr lIns="91440" tIns="45720" rIns="91440" bIns="45720"/>
          <a:lstStyle>
            <a:lvl1pPr algn="ctr">
              <a:defRPr lang="it-IT" sz="1200" kern="1200" dirty="0" smtClean="0">
                <a:solidFill>
                  <a:prstClr val="white"/>
                </a:solidFill>
                <a:latin typeface="+mn-lt"/>
                <a:ea typeface="+mn-ea"/>
                <a:cs typeface="+mn-cs"/>
              </a:defRPr>
            </a:lvl1pPr>
          </a:lstStyle>
          <a:p>
            <a:pPr defTabSz="457200"/>
            <a:endParaRPr lang="it-IT"/>
          </a:p>
        </p:txBody>
      </p:sp>
    </p:spTree>
    <p:extLst>
      <p:ext uri="{BB962C8B-B14F-4D97-AF65-F5344CB8AC3E}">
        <p14:creationId xmlns:p14="http://schemas.microsoft.com/office/powerpoint/2010/main" val="310073588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Lst>
  <p:hf hdr="0" ftr="0" dt="0"/>
  <p:txStyles>
    <p:titleStyle>
      <a:lvl1pPr algn="ctr" defTabSz="457200" rtl="0" eaLnBrk="1" latinLnBrk="0" hangingPunct="1">
        <a:spcBef>
          <a:spcPct val="0"/>
        </a:spcBef>
        <a:buNone/>
        <a:defRPr sz="4000" kern="1200">
          <a:solidFill>
            <a:schemeClr val="tx1"/>
          </a:solidFill>
          <a:latin typeface="Arial"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23AC07-D731-4761-A817-CAB502F00489}"/>
              </a:ext>
            </a:extLst>
          </p:cNvPr>
          <p:cNvSpPr/>
          <p:nvPr userDrawn="1"/>
        </p:nvSpPr>
        <p:spPr>
          <a:xfrm>
            <a:off x="0" y="1"/>
            <a:ext cx="12192000" cy="68579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2" name="Title Placeholder 1"/>
          <p:cNvSpPr>
            <a:spLocks noGrp="1"/>
          </p:cNvSpPr>
          <p:nvPr>
            <p:ph type="title"/>
          </p:nvPr>
        </p:nvSpPr>
        <p:spPr>
          <a:xfrm>
            <a:off x="620617" y="0"/>
            <a:ext cx="10972800" cy="685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31635" y="945351"/>
            <a:ext cx="10972800" cy="5043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Rectangle 7"/>
          <p:cNvSpPr/>
          <p:nvPr/>
        </p:nvSpPr>
        <p:spPr>
          <a:xfrm>
            <a:off x="0" y="6140681"/>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pic>
        <p:nvPicPr>
          <p:cNvPr id="11" name="Picture 10" descr="3. VA-PRIMARY-HORIZONTAL-WHITE-VECTOR2.png">
            <a:extLst>
              <a:ext uri="{FF2B5EF4-FFF2-40B4-BE49-F238E27FC236}">
                <a16:creationId xmlns:a16="http://schemas.microsoft.com/office/drawing/2014/main" id="{94757AD8-7C1D-4A37-959F-1CA885BE239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71045" y="6271406"/>
            <a:ext cx="2468464" cy="549574"/>
          </a:xfrm>
          <a:prstGeom prst="rect">
            <a:avLst/>
          </a:prstGeom>
        </p:spPr>
      </p:pic>
      <p:pic>
        <p:nvPicPr>
          <p:cNvPr id="12" name="Picture 2" descr="C:\Users\vacoGrovem\AppData\Local\Microsoft\Windows\Temporary Internet Files\Content.Outlook\83QVOJUE\CHOOSE-VA-rev.png">
            <a:extLst>
              <a:ext uri="{FF2B5EF4-FFF2-40B4-BE49-F238E27FC236}">
                <a16:creationId xmlns:a16="http://schemas.microsoft.com/office/drawing/2014/main" id="{21E5473C-53D1-4B59-B547-83C24AFDE317}"/>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52400" y="6172199"/>
            <a:ext cx="2345140" cy="63146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4">
            <a:extLst>
              <a:ext uri="{FF2B5EF4-FFF2-40B4-BE49-F238E27FC236}">
                <a16:creationId xmlns:a16="http://schemas.microsoft.com/office/drawing/2014/main" id="{004F0FC4-538C-401D-AAFB-61769C1858ED}"/>
              </a:ext>
            </a:extLst>
          </p:cNvPr>
          <p:cNvSpPr txBox="1">
            <a:spLocks/>
          </p:cNvSpPr>
          <p:nvPr userDrawn="1"/>
        </p:nvSpPr>
        <p:spPr>
          <a:xfrm>
            <a:off x="9961641" y="6400229"/>
            <a:ext cx="2133600" cy="365125"/>
          </a:xfrm>
          <a:prstGeom prst="rect">
            <a:avLst/>
          </a:prstGeom>
        </p:spPr>
        <p:txBody>
          <a:bodyPr/>
          <a:lstStyle>
            <a:defPPr>
              <a:defRPr lang="en-US"/>
            </a:defPPr>
            <a:lvl1pPr marL="0" algn="r" defTabSz="914400" rtl="0" eaLnBrk="1" latinLnBrk="0" hangingPunct="1">
              <a:defRPr sz="10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83F1FA-211D-3044-9E35-958DFBC26156}" type="slidenum">
              <a:rPr lang="en-US" sz="1200" smtClean="0"/>
              <a:pPr/>
              <a:t>‹#›</a:t>
            </a:fld>
            <a:endParaRPr lang="en-US" sz="1200" dirty="0"/>
          </a:p>
        </p:txBody>
      </p:sp>
      <p:sp>
        <p:nvSpPr>
          <p:cNvPr id="16" name="Footer Placeholder 2">
            <a:extLst>
              <a:ext uri="{FF2B5EF4-FFF2-40B4-BE49-F238E27FC236}">
                <a16:creationId xmlns:a16="http://schemas.microsoft.com/office/drawing/2014/main" id="{5A78F16E-B970-4F23-B070-A49FD8202174}"/>
              </a:ext>
            </a:extLst>
          </p:cNvPr>
          <p:cNvSpPr>
            <a:spLocks noGrp="1"/>
          </p:cNvSpPr>
          <p:nvPr>
            <p:ph type="ftr" sz="quarter" idx="3"/>
          </p:nvPr>
        </p:nvSpPr>
        <p:spPr>
          <a:xfrm>
            <a:off x="3513791"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endParaRPr lang="it-IT"/>
          </a:p>
        </p:txBody>
      </p:sp>
    </p:spTree>
    <p:custDataLst>
      <p:tags r:id="rId9"/>
    </p:custDataLst>
    <p:extLst>
      <p:ext uri="{BB962C8B-B14F-4D97-AF65-F5344CB8AC3E}">
        <p14:creationId xmlns:p14="http://schemas.microsoft.com/office/powerpoint/2010/main" val="195935392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Lst>
  <p:hf hdr="0" ftr="0" dt="0"/>
  <p:txStyles>
    <p:titleStyle>
      <a:lvl1pPr algn="ctr" defTabSz="457200" rtl="0" eaLnBrk="1" latinLnBrk="0" hangingPunct="1">
        <a:spcBef>
          <a:spcPct val="0"/>
        </a:spcBef>
        <a:buNone/>
        <a:defRPr sz="2200" b="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8.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0.xml"/><Relationship Id="rId7" Type="http://schemas.openxmlformats.org/officeDocument/2006/relationships/image" Target="../media/image16.png"/><Relationship Id="rId2" Type="http://schemas.openxmlformats.org/officeDocument/2006/relationships/slideLayout" Target="../slideLayouts/slideLayout28.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hyperlink" Target="http://vaww.ncps.med.va.gov/tools.html#cogaids"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3.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4.xml"/><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5.xml"/><Relationship Id="rId1" Type="http://schemas.openxmlformats.org/officeDocument/2006/relationships/slideLayout" Target="../slideLayouts/slideLayout2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8.xml"/><Relationship Id="rId1" Type="http://schemas.openxmlformats.org/officeDocument/2006/relationships/slideLayout" Target="../slideLayouts/slideLayout2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3" Type="http://schemas.openxmlformats.org/officeDocument/2006/relationships/hyperlink" Target="https://bcove.video/2F7cCCP" TargetMode="External"/><Relationship Id="rId2" Type="http://schemas.openxmlformats.org/officeDocument/2006/relationships/hyperlink" Target="https://players.brightcove.net/pages/v1/index.html?accountId=2851863979001&amp;playerId=rJR8SfOyf&amp;videoId=5743428413001" TargetMode="External"/><Relationship Id="rId1" Type="http://schemas.openxmlformats.org/officeDocument/2006/relationships/slideLayout" Target="../slideLayouts/slideLayout26.xml"/><Relationship Id="rId4" Type="http://schemas.openxmlformats.org/officeDocument/2006/relationships/hyperlink" Target="https://journals.lww.com/simulationinhealthcare/toc/2019/08000"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hyperlink" Target="https://players.brightcove.net/pages/v1/index.html?accountId=2851863979001&amp;playerId=rJR8SfOyf&amp;videoId=5743428413001" TargetMode="External"/><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DD5641-B9BC-492D-BA1F-72D62BE90005}"/>
              </a:ext>
            </a:extLst>
          </p:cNvPr>
          <p:cNvSpPr txBox="1"/>
          <p:nvPr/>
        </p:nvSpPr>
        <p:spPr>
          <a:xfrm>
            <a:off x="649941" y="2053871"/>
            <a:ext cx="10892118" cy="1261884"/>
          </a:xfrm>
          <a:prstGeom prst="rect">
            <a:avLst/>
          </a:prstGeom>
          <a:noFill/>
        </p:spPr>
        <p:txBody>
          <a:bodyPr wrap="square" rtlCol="0">
            <a:spAutoFit/>
          </a:bodyPr>
          <a:lstStyle/>
          <a:p>
            <a:pPr algn="ctr" defTabSz="1219170">
              <a:defRPr/>
            </a:pPr>
            <a:r>
              <a:rPr lang="en-US" sz="4000" b="1" dirty="0">
                <a:solidFill>
                  <a:srgbClr val="002060"/>
                </a:solidFill>
                <a:latin typeface="+mj-lt"/>
              </a:rPr>
              <a:t>Guide to Performing a Root Cause Analysis:</a:t>
            </a:r>
          </a:p>
          <a:p>
            <a:pPr algn="ctr" defTabSz="1219170">
              <a:defRPr/>
            </a:pPr>
            <a:r>
              <a:rPr lang="en-US" sz="3600" b="1" i="1" dirty="0">
                <a:solidFill>
                  <a:srgbClr val="002060"/>
                </a:solidFill>
                <a:latin typeface="+mj-lt"/>
              </a:rPr>
              <a:t>A companion slide set for field education</a:t>
            </a:r>
          </a:p>
        </p:txBody>
      </p:sp>
      <p:sp>
        <p:nvSpPr>
          <p:cNvPr id="5" name="Rectangle 4">
            <a:extLst>
              <a:ext uri="{FF2B5EF4-FFF2-40B4-BE49-F238E27FC236}">
                <a16:creationId xmlns:a16="http://schemas.microsoft.com/office/drawing/2014/main" id="{94A848DE-FF8F-4ED2-98D8-D5ED7514BA0F}"/>
              </a:ext>
            </a:extLst>
          </p:cNvPr>
          <p:cNvSpPr/>
          <p:nvPr/>
        </p:nvSpPr>
        <p:spPr>
          <a:xfrm>
            <a:off x="10330248" y="98854"/>
            <a:ext cx="1804087" cy="556053"/>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8436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D69F78-90B5-4603-9A41-1A6760CEFE31}"/>
              </a:ext>
            </a:extLst>
          </p:cNvPr>
          <p:cNvSpPr>
            <a:spLocks noGrp="1"/>
          </p:cNvSpPr>
          <p:nvPr>
            <p:ph type="body" sz="quarter" idx="11"/>
          </p:nvPr>
        </p:nvSpPr>
        <p:spPr>
          <a:xfrm>
            <a:off x="914400" y="1066799"/>
            <a:ext cx="10391775" cy="5122985"/>
          </a:xfrm>
        </p:spPr>
        <p:txBody>
          <a:bodyPr>
            <a:normAutofit/>
          </a:bodyPr>
          <a:lstStyle/>
          <a:p>
            <a:pPr lvl="1"/>
            <a:r>
              <a:rPr lang="en-US" sz="2000" dirty="0"/>
              <a:t>Graphically documents known and relevant facts of the event </a:t>
            </a:r>
          </a:p>
          <a:p>
            <a:pPr marL="457200" lvl="1" indent="0">
              <a:buNone/>
            </a:pPr>
            <a:endParaRPr lang="en-US" sz="2000" dirty="0"/>
          </a:p>
        </p:txBody>
      </p:sp>
      <p:sp>
        <p:nvSpPr>
          <p:cNvPr id="3" name="Title 2">
            <a:extLst>
              <a:ext uri="{FF2B5EF4-FFF2-40B4-BE49-F238E27FC236}">
                <a16:creationId xmlns:a16="http://schemas.microsoft.com/office/drawing/2014/main" id="{688A5B9A-343A-4E05-90CF-962171CCABAC}"/>
              </a:ext>
            </a:extLst>
          </p:cNvPr>
          <p:cNvSpPr>
            <a:spLocks noGrp="1"/>
          </p:cNvSpPr>
          <p:nvPr>
            <p:ph type="title"/>
          </p:nvPr>
        </p:nvSpPr>
        <p:spPr/>
        <p:txBody>
          <a:bodyPr/>
          <a:lstStyle/>
          <a:p>
            <a:r>
              <a:rPr lang="en-US" dirty="0"/>
              <a:t>Completing an RCA, Step 3: Create the Initial Flow Diagram</a:t>
            </a:r>
          </a:p>
        </p:txBody>
      </p:sp>
      <p:pic>
        <p:nvPicPr>
          <p:cNvPr id="4" name="Picture 3">
            <a:extLst>
              <a:ext uri="{FF2B5EF4-FFF2-40B4-BE49-F238E27FC236}">
                <a16:creationId xmlns:a16="http://schemas.microsoft.com/office/drawing/2014/main" id="{AD8AA895-EE60-4D16-9FD5-1D9640C513F5}"/>
              </a:ext>
            </a:extLst>
          </p:cNvPr>
          <p:cNvPicPr>
            <a:picLocks noChangeAspect="1"/>
          </p:cNvPicPr>
          <p:nvPr/>
        </p:nvPicPr>
        <p:blipFill>
          <a:blip r:embed="rId3"/>
          <a:stretch>
            <a:fillRect/>
          </a:stretch>
        </p:blipFill>
        <p:spPr>
          <a:xfrm>
            <a:off x="1093127" y="1827606"/>
            <a:ext cx="10005746" cy="4220925"/>
          </a:xfrm>
          <a:prstGeom prst="rect">
            <a:avLst/>
          </a:prstGeom>
        </p:spPr>
      </p:pic>
      <p:sp>
        <p:nvSpPr>
          <p:cNvPr id="6" name="Double Wave 5">
            <a:extLst>
              <a:ext uri="{FF2B5EF4-FFF2-40B4-BE49-F238E27FC236}">
                <a16:creationId xmlns:a16="http://schemas.microsoft.com/office/drawing/2014/main" id="{43A46A2F-0C30-4DB1-84C4-B699AE6851D7}"/>
              </a:ext>
            </a:extLst>
          </p:cNvPr>
          <p:cNvSpPr/>
          <p:nvPr/>
        </p:nvSpPr>
        <p:spPr>
          <a:xfrm>
            <a:off x="11203460" y="0"/>
            <a:ext cx="988540" cy="914400"/>
          </a:xfrm>
          <a:prstGeom prst="doubleWav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RCA Guidebook, p 9</a:t>
            </a:r>
          </a:p>
        </p:txBody>
      </p:sp>
    </p:spTree>
    <p:extLst>
      <p:ext uri="{BB962C8B-B14F-4D97-AF65-F5344CB8AC3E}">
        <p14:creationId xmlns:p14="http://schemas.microsoft.com/office/powerpoint/2010/main" val="3525359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r">
              <a:defRPr/>
            </a:pPr>
            <a:fld id="{9B27D237-6C0D-5549-BE11-2040A22CBC71}" type="slidenum">
              <a:rPr lang="en-US" sz="1200">
                <a:solidFill>
                  <a:prstClr val="black">
                    <a:tint val="75000"/>
                  </a:prstClr>
                </a:solidFill>
                <a:latin typeface="Calibri"/>
              </a:rPr>
              <a:pPr algn="r">
                <a:defRPr/>
              </a:pPr>
              <a:t>11</a:t>
            </a:fld>
            <a:endParaRPr lang="en-US" sz="1200" dirty="0">
              <a:solidFill>
                <a:prstClr val="black">
                  <a:tint val="75000"/>
                </a:prstClr>
              </a:solidFill>
              <a:latin typeface="Calibri"/>
            </a:endParaRPr>
          </a:p>
        </p:txBody>
      </p:sp>
      <p:sp>
        <p:nvSpPr>
          <p:cNvPr id="4"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defRPr/>
            </a:pPr>
            <a:endParaRPr lang="en-US" dirty="0">
              <a:solidFill>
                <a:prstClr val="black"/>
              </a:solidFill>
              <a:latin typeface="Calibri"/>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084473134"/>
              </p:ext>
            </p:extLst>
          </p:nvPr>
        </p:nvGraphicFramePr>
        <p:xfrm>
          <a:off x="1037967" y="228600"/>
          <a:ext cx="10354962" cy="6216134"/>
        </p:xfrm>
        <a:graphic>
          <a:graphicData uri="http://schemas.openxmlformats.org/presentationml/2006/ole">
            <mc:AlternateContent xmlns:mc="http://schemas.openxmlformats.org/markup-compatibility/2006">
              <mc:Choice xmlns:v="urn:schemas-microsoft-com:vml" Requires="v">
                <p:oleObj spid="_x0000_s1053" name="Visio" r:id="rId4" imgW="8282738" imgH="6168274" progId="Visio.Drawing.11">
                  <p:embed/>
                </p:oleObj>
              </mc:Choice>
              <mc:Fallback>
                <p:oleObj name="Visio" r:id="rId4" imgW="8282738" imgH="6168274" progId="Visio.Drawing.11">
                  <p:embed/>
                  <p:pic>
                    <p:nvPicPr>
                      <p:cNvPr id="5" name="Object 4"/>
                      <p:cNvPicPr>
                        <a:picLocks noChangeAspect="1" noChangeArrowheads="1"/>
                      </p:cNvPicPr>
                      <p:nvPr/>
                    </p:nvPicPr>
                    <p:blipFill>
                      <a:blip r:embed="rId5"/>
                      <a:srcRect/>
                      <a:stretch>
                        <a:fillRect/>
                      </a:stretch>
                    </p:blipFill>
                    <p:spPr bwMode="auto">
                      <a:xfrm>
                        <a:off x="1037967" y="228600"/>
                        <a:ext cx="10354962" cy="6216134"/>
                      </a:xfrm>
                      <a:prstGeom prst="rect">
                        <a:avLst/>
                      </a:prstGeom>
                      <a:noFill/>
                    </p:spPr>
                  </p:pic>
                </p:oleObj>
              </mc:Fallback>
            </mc:AlternateContent>
          </a:graphicData>
        </a:graphic>
      </p:graphicFrame>
    </p:spTree>
    <p:extLst>
      <p:ext uri="{BB962C8B-B14F-4D97-AF65-F5344CB8AC3E}">
        <p14:creationId xmlns:p14="http://schemas.microsoft.com/office/powerpoint/2010/main" val="1602270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r">
              <a:defRPr/>
            </a:pPr>
            <a:fld id="{9B27D237-6C0D-5549-BE11-2040A22CBC71}" type="slidenum">
              <a:rPr lang="en-US" sz="1200">
                <a:solidFill>
                  <a:prstClr val="black">
                    <a:tint val="75000"/>
                  </a:prstClr>
                </a:solidFill>
                <a:latin typeface="Calibri"/>
              </a:rPr>
              <a:pPr algn="r">
                <a:defRPr/>
              </a:pPr>
              <a:t>12</a:t>
            </a:fld>
            <a:endParaRPr lang="en-US" sz="1200" dirty="0">
              <a:solidFill>
                <a:prstClr val="black">
                  <a:tint val="75000"/>
                </a:prstClr>
              </a:solidFill>
              <a:latin typeface="Calibri"/>
            </a:endParaRPr>
          </a:p>
        </p:txBody>
      </p:sp>
      <p:sp>
        <p:nvSpPr>
          <p:cNvPr id="4"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defRPr/>
            </a:pPr>
            <a:endParaRPr lang="en-US" dirty="0">
              <a:solidFill>
                <a:prstClr val="black"/>
              </a:solidFill>
              <a:latin typeface="Calibri"/>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049412510"/>
              </p:ext>
            </p:extLst>
          </p:nvPr>
        </p:nvGraphicFramePr>
        <p:xfrm>
          <a:off x="803190" y="228600"/>
          <a:ext cx="10787448" cy="6172200"/>
        </p:xfrm>
        <a:graphic>
          <a:graphicData uri="http://schemas.openxmlformats.org/presentationml/2006/ole">
            <mc:AlternateContent xmlns:mc="http://schemas.openxmlformats.org/markup-compatibility/2006">
              <mc:Choice xmlns:v="urn:schemas-microsoft-com:vml" Requires="v">
                <p:oleObj spid="_x0000_s2077" name="Visio" r:id="rId4" imgW="8282738" imgH="6168274" progId="Visio.Drawing.11">
                  <p:embed/>
                </p:oleObj>
              </mc:Choice>
              <mc:Fallback>
                <p:oleObj name="Visio" r:id="rId4" imgW="8282738" imgH="6168274" progId="Visio.Drawing.11">
                  <p:embed/>
                  <p:pic>
                    <p:nvPicPr>
                      <p:cNvPr id="5" name="Object 4"/>
                      <p:cNvPicPr>
                        <a:picLocks noChangeAspect="1" noChangeArrowheads="1"/>
                      </p:cNvPicPr>
                      <p:nvPr/>
                    </p:nvPicPr>
                    <p:blipFill>
                      <a:blip r:embed="rId5"/>
                      <a:srcRect/>
                      <a:stretch>
                        <a:fillRect/>
                      </a:stretch>
                    </p:blipFill>
                    <p:spPr bwMode="auto">
                      <a:xfrm>
                        <a:off x="803190" y="228600"/>
                        <a:ext cx="10787448" cy="6172200"/>
                      </a:xfrm>
                      <a:prstGeom prst="rect">
                        <a:avLst/>
                      </a:prstGeom>
                      <a:noFill/>
                    </p:spPr>
                  </p:pic>
                </p:oleObj>
              </mc:Fallback>
            </mc:AlternateContent>
          </a:graphicData>
        </a:graphic>
      </p:graphicFrame>
      <p:pic>
        <p:nvPicPr>
          <p:cNvPr id="71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4401" y="2133601"/>
            <a:ext cx="371475"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51838" y="4953001"/>
            <a:ext cx="36512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1" y="2575720"/>
            <a:ext cx="371475"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7414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D69F78-90B5-4603-9A41-1A6760CEFE31}"/>
              </a:ext>
            </a:extLst>
          </p:cNvPr>
          <p:cNvSpPr>
            <a:spLocks noGrp="1"/>
          </p:cNvSpPr>
          <p:nvPr>
            <p:ph type="body" sz="quarter" idx="11"/>
          </p:nvPr>
        </p:nvSpPr>
        <p:spPr>
          <a:xfrm>
            <a:off x="620618" y="809469"/>
            <a:ext cx="10685558" cy="5059990"/>
          </a:xfrm>
        </p:spPr>
        <p:txBody>
          <a:bodyPr>
            <a:normAutofit/>
          </a:bodyPr>
          <a:lstStyle/>
          <a:p>
            <a:pPr lvl="1"/>
            <a:endParaRPr lang="en-US" sz="2000" dirty="0"/>
          </a:p>
          <a:p>
            <a:pPr lvl="1">
              <a:buFont typeface="Arial" panose="020B0604020202020204" pitchFamily="34" charset="0"/>
              <a:buChar char="•"/>
            </a:pPr>
            <a:r>
              <a:rPr lang="en-US" sz="2200" dirty="0"/>
              <a:t>Narrative expression of the Initial Flow Diagram</a:t>
            </a:r>
          </a:p>
          <a:p>
            <a:pPr marL="457200" lvl="1" indent="0">
              <a:buNone/>
            </a:pPr>
            <a:endParaRPr lang="en-US" sz="2000" dirty="0"/>
          </a:p>
          <a:p>
            <a:pPr lvl="1">
              <a:buFont typeface="Arial" panose="020B0604020202020204" pitchFamily="34" charset="0"/>
              <a:buChar char="•"/>
            </a:pPr>
            <a:r>
              <a:rPr lang="en-US" sz="2200" dirty="0"/>
              <a:t>Adds greater detail of events</a:t>
            </a:r>
          </a:p>
          <a:p>
            <a:pPr lvl="2">
              <a:buFont typeface="Arial" panose="020B0604020202020204" pitchFamily="34" charset="0"/>
              <a:buChar char="–"/>
            </a:pPr>
            <a:r>
              <a:rPr lang="en-US" sz="2000" dirty="0"/>
              <a:t>Staffing, equipment, products, environmental, or other influencing factors</a:t>
            </a:r>
          </a:p>
          <a:p>
            <a:pPr marL="914400" lvl="2" indent="0">
              <a:buNone/>
            </a:pPr>
            <a:endParaRPr lang="en-US" sz="2000" dirty="0"/>
          </a:p>
          <a:p>
            <a:pPr lvl="1">
              <a:buFont typeface="Arial" panose="020B0604020202020204" pitchFamily="34" charset="0"/>
              <a:buChar char="•"/>
            </a:pPr>
            <a:r>
              <a:rPr lang="en-US" sz="2200" dirty="0"/>
              <a:t>Discovers the facts</a:t>
            </a:r>
          </a:p>
          <a:p>
            <a:pPr lvl="2">
              <a:buFont typeface="Arial" panose="020B0604020202020204" pitchFamily="34" charset="0"/>
              <a:buChar char="–"/>
            </a:pPr>
            <a:r>
              <a:rPr lang="en-US" sz="2000" dirty="0"/>
              <a:t>Asks “why” for each item in the flow diagram</a:t>
            </a:r>
          </a:p>
          <a:p>
            <a:pPr lvl="2">
              <a:buFont typeface="Arial" panose="020B0604020202020204" pitchFamily="34" charset="0"/>
              <a:buChar char="–"/>
            </a:pPr>
            <a:r>
              <a:rPr lang="en-US" sz="2000" dirty="0"/>
              <a:t>Identifies missing pieces</a:t>
            </a:r>
          </a:p>
          <a:p>
            <a:pPr marL="914400" lvl="2" indent="0">
              <a:buNone/>
            </a:pPr>
            <a:endParaRPr lang="en-US" sz="2000" dirty="0"/>
          </a:p>
          <a:p>
            <a:pPr lvl="1">
              <a:buFont typeface="Arial" panose="020B0604020202020204" pitchFamily="34" charset="0"/>
              <a:buChar char="•"/>
            </a:pPr>
            <a:r>
              <a:rPr lang="en-US" sz="2200" dirty="0"/>
              <a:t>Identifies resources</a:t>
            </a:r>
          </a:p>
          <a:p>
            <a:pPr lvl="2">
              <a:buFont typeface="Arial" panose="020B0604020202020204" pitchFamily="34" charset="0"/>
              <a:buChar char="–"/>
            </a:pPr>
            <a:r>
              <a:rPr lang="en-US" sz="2000" dirty="0"/>
              <a:t>Policies, medical records, or committee minutes</a:t>
            </a:r>
          </a:p>
          <a:p>
            <a:pPr lvl="2">
              <a:buFont typeface="Arial" panose="020B0604020202020204" pitchFamily="34" charset="0"/>
              <a:buChar char="–"/>
            </a:pPr>
            <a:r>
              <a:rPr lang="en-US" sz="2000" dirty="0"/>
              <a:t>Determines who to interview</a:t>
            </a:r>
          </a:p>
          <a:p>
            <a:pPr marL="914400" lvl="2" indent="0">
              <a:buNone/>
            </a:pPr>
            <a:endParaRPr lang="en-US" sz="2000" dirty="0"/>
          </a:p>
          <a:p>
            <a:pPr marL="457200" lvl="1" indent="0">
              <a:buNone/>
            </a:pPr>
            <a:endParaRPr lang="en-US" sz="2000" dirty="0"/>
          </a:p>
          <a:p>
            <a:pPr lvl="2"/>
            <a:endParaRPr lang="en-US" sz="2000" dirty="0"/>
          </a:p>
        </p:txBody>
      </p:sp>
      <p:sp>
        <p:nvSpPr>
          <p:cNvPr id="3" name="Title 2">
            <a:extLst>
              <a:ext uri="{FF2B5EF4-FFF2-40B4-BE49-F238E27FC236}">
                <a16:creationId xmlns:a16="http://schemas.microsoft.com/office/drawing/2014/main" id="{688A5B9A-343A-4E05-90CF-962171CCABAC}"/>
              </a:ext>
            </a:extLst>
          </p:cNvPr>
          <p:cNvSpPr>
            <a:spLocks noGrp="1"/>
          </p:cNvSpPr>
          <p:nvPr>
            <p:ph type="title"/>
          </p:nvPr>
        </p:nvSpPr>
        <p:spPr/>
        <p:txBody>
          <a:bodyPr/>
          <a:lstStyle/>
          <a:p>
            <a:r>
              <a:rPr lang="en-US" dirty="0"/>
              <a:t>Completing an RCA, Step 4: Craft the Initial Understanding</a:t>
            </a:r>
          </a:p>
        </p:txBody>
      </p:sp>
      <p:sp>
        <p:nvSpPr>
          <p:cNvPr id="5" name="Double Wave 4">
            <a:extLst>
              <a:ext uri="{FF2B5EF4-FFF2-40B4-BE49-F238E27FC236}">
                <a16:creationId xmlns:a16="http://schemas.microsoft.com/office/drawing/2014/main" id="{90CC65F8-C2DF-4515-A0CD-1FAFE6BF9C9B}"/>
              </a:ext>
            </a:extLst>
          </p:cNvPr>
          <p:cNvSpPr/>
          <p:nvPr/>
        </p:nvSpPr>
        <p:spPr>
          <a:xfrm>
            <a:off x="11203460" y="0"/>
            <a:ext cx="988540" cy="914400"/>
          </a:xfrm>
          <a:prstGeom prst="doubleWav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RCA Guidebook, p 10</a:t>
            </a:r>
          </a:p>
        </p:txBody>
      </p:sp>
    </p:spTree>
    <p:extLst>
      <p:ext uri="{BB962C8B-B14F-4D97-AF65-F5344CB8AC3E}">
        <p14:creationId xmlns:p14="http://schemas.microsoft.com/office/powerpoint/2010/main" val="587896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D69F78-90B5-4603-9A41-1A6760CEFE31}"/>
              </a:ext>
            </a:extLst>
          </p:cNvPr>
          <p:cNvSpPr>
            <a:spLocks noGrp="1"/>
          </p:cNvSpPr>
          <p:nvPr>
            <p:ph type="body" sz="quarter" idx="11"/>
          </p:nvPr>
        </p:nvSpPr>
        <p:spPr>
          <a:xfrm>
            <a:off x="620617" y="1008088"/>
            <a:ext cx="10685558" cy="4841823"/>
          </a:xfrm>
        </p:spPr>
        <p:txBody>
          <a:bodyPr>
            <a:normAutofit/>
          </a:bodyPr>
          <a:lstStyle/>
          <a:p>
            <a:pPr lvl="1"/>
            <a:endParaRPr lang="en-US" sz="2000" dirty="0"/>
          </a:p>
          <a:p>
            <a:pPr lvl="1">
              <a:buFont typeface="Arial" panose="020B0604020202020204" pitchFamily="34" charset="0"/>
              <a:buChar char="•"/>
            </a:pPr>
            <a:r>
              <a:rPr lang="en-US" sz="2600" dirty="0"/>
              <a:t>Determine missing information</a:t>
            </a:r>
          </a:p>
          <a:p>
            <a:pPr lvl="1">
              <a:buFont typeface="Arial" panose="020B0604020202020204" pitchFamily="34" charset="0"/>
              <a:buChar char="•"/>
            </a:pPr>
            <a:endParaRPr lang="en-US" sz="2600" dirty="0"/>
          </a:p>
          <a:p>
            <a:pPr lvl="1">
              <a:buFont typeface="Arial" panose="020B0604020202020204" pitchFamily="34" charset="0"/>
              <a:buChar char="•"/>
            </a:pPr>
            <a:r>
              <a:rPr lang="en-US" sz="2600" dirty="0"/>
              <a:t>Gather data related to the event</a:t>
            </a:r>
          </a:p>
          <a:p>
            <a:pPr lvl="1">
              <a:buFont typeface="Arial" panose="020B0604020202020204" pitchFamily="34" charset="0"/>
              <a:buChar char="•"/>
            </a:pPr>
            <a:endParaRPr lang="en-US" sz="2600" dirty="0"/>
          </a:p>
          <a:p>
            <a:pPr lvl="1">
              <a:buFont typeface="Arial" panose="020B0604020202020204" pitchFamily="34" charset="0"/>
              <a:buChar char="•"/>
            </a:pPr>
            <a:r>
              <a:rPr lang="en-US" sz="2600" dirty="0"/>
              <a:t>Identify system and process vulnerabilities</a:t>
            </a:r>
          </a:p>
          <a:p>
            <a:pPr lvl="1">
              <a:buFont typeface="Arial" panose="020B0604020202020204" pitchFamily="34" charset="0"/>
              <a:buChar char="•"/>
            </a:pPr>
            <a:endParaRPr lang="en-US" sz="2600" dirty="0"/>
          </a:p>
          <a:p>
            <a:pPr lvl="1">
              <a:buFont typeface="Arial" panose="020B0604020202020204" pitchFamily="34" charset="0"/>
              <a:buChar char="•"/>
            </a:pPr>
            <a:r>
              <a:rPr lang="en-US" sz="2600" dirty="0"/>
              <a:t>Visit the scene of the event</a:t>
            </a:r>
          </a:p>
          <a:p>
            <a:pPr lvl="1">
              <a:buFont typeface="Arial" panose="020B0604020202020204" pitchFamily="34" charset="0"/>
              <a:buChar char="•"/>
            </a:pPr>
            <a:endParaRPr lang="en-US" sz="2600" dirty="0"/>
          </a:p>
          <a:p>
            <a:pPr lvl="1">
              <a:buFont typeface="Arial" panose="020B0604020202020204" pitchFamily="34" charset="0"/>
              <a:buChar char="•"/>
            </a:pPr>
            <a:r>
              <a:rPr lang="en-US" sz="2600" dirty="0"/>
              <a:t>Simulate event if possible</a:t>
            </a:r>
          </a:p>
          <a:p>
            <a:pPr marL="457200" lvl="1" indent="0">
              <a:buNone/>
            </a:pPr>
            <a:endParaRPr lang="en-US" sz="2000" dirty="0"/>
          </a:p>
        </p:txBody>
      </p:sp>
      <p:sp>
        <p:nvSpPr>
          <p:cNvPr id="3" name="Title 2">
            <a:extLst>
              <a:ext uri="{FF2B5EF4-FFF2-40B4-BE49-F238E27FC236}">
                <a16:creationId xmlns:a16="http://schemas.microsoft.com/office/drawing/2014/main" id="{688A5B9A-343A-4E05-90CF-962171CCABAC}"/>
              </a:ext>
            </a:extLst>
          </p:cNvPr>
          <p:cNvSpPr>
            <a:spLocks noGrp="1"/>
          </p:cNvSpPr>
          <p:nvPr>
            <p:ph type="title"/>
          </p:nvPr>
        </p:nvSpPr>
        <p:spPr/>
        <p:txBody>
          <a:bodyPr/>
          <a:lstStyle/>
          <a:p>
            <a:r>
              <a:rPr lang="en-US" dirty="0"/>
              <a:t>Completing an RCA, Step 5: Identify Information Gaps</a:t>
            </a:r>
          </a:p>
        </p:txBody>
      </p:sp>
      <p:sp>
        <p:nvSpPr>
          <p:cNvPr id="5" name="Double Wave 4">
            <a:extLst>
              <a:ext uri="{FF2B5EF4-FFF2-40B4-BE49-F238E27FC236}">
                <a16:creationId xmlns:a16="http://schemas.microsoft.com/office/drawing/2014/main" id="{E3465E66-64D4-4223-AC5A-80B2B69C7C1A}"/>
              </a:ext>
            </a:extLst>
          </p:cNvPr>
          <p:cNvSpPr/>
          <p:nvPr/>
        </p:nvSpPr>
        <p:spPr>
          <a:xfrm>
            <a:off x="11203460" y="0"/>
            <a:ext cx="988540" cy="914400"/>
          </a:xfrm>
          <a:prstGeom prst="doubleWav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RCA Guidebook, p 11</a:t>
            </a:r>
          </a:p>
        </p:txBody>
      </p:sp>
    </p:spTree>
    <p:extLst>
      <p:ext uri="{BB962C8B-B14F-4D97-AF65-F5344CB8AC3E}">
        <p14:creationId xmlns:p14="http://schemas.microsoft.com/office/powerpoint/2010/main" val="3400669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D69F78-90B5-4603-9A41-1A6760CEFE31}"/>
              </a:ext>
            </a:extLst>
          </p:cNvPr>
          <p:cNvSpPr>
            <a:spLocks noGrp="1"/>
          </p:cNvSpPr>
          <p:nvPr>
            <p:ph type="body" sz="quarter" idx="11"/>
          </p:nvPr>
        </p:nvSpPr>
        <p:spPr>
          <a:xfrm>
            <a:off x="620617" y="1008088"/>
            <a:ext cx="10682287" cy="4841823"/>
          </a:xfrm>
        </p:spPr>
        <p:txBody>
          <a:bodyPr>
            <a:normAutofit/>
          </a:bodyPr>
          <a:lstStyle/>
          <a:p>
            <a:pPr lvl="1"/>
            <a:endParaRPr lang="en-US" sz="2000" dirty="0"/>
          </a:p>
          <a:p>
            <a:pPr lvl="1">
              <a:buFont typeface="Arial" panose="020B0604020202020204" pitchFamily="34" charset="0"/>
              <a:buChar char="•"/>
            </a:pPr>
            <a:r>
              <a:rPr lang="en-US" sz="2800" dirty="0"/>
              <a:t>Standard set of questions</a:t>
            </a:r>
          </a:p>
          <a:p>
            <a:pPr lvl="1">
              <a:buFont typeface="Arial" panose="020B0604020202020204" pitchFamily="34" charset="0"/>
              <a:buChar char="•"/>
            </a:pPr>
            <a:endParaRPr lang="en-US" sz="2800" dirty="0"/>
          </a:p>
          <a:p>
            <a:pPr lvl="1">
              <a:buFont typeface="Arial" panose="020B0604020202020204" pitchFamily="34" charset="0"/>
              <a:buChar char="•"/>
            </a:pPr>
            <a:r>
              <a:rPr lang="en-US" sz="2800" dirty="0"/>
              <a:t>Assists the team in considering areas of inquiry</a:t>
            </a:r>
          </a:p>
          <a:p>
            <a:pPr lvl="1">
              <a:buFont typeface="Arial" panose="020B0604020202020204" pitchFamily="34" charset="0"/>
              <a:buChar char="•"/>
            </a:pPr>
            <a:endParaRPr lang="en-US" sz="2800" dirty="0"/>
          </a:p>
          <a:p>
            <a:pPr lvl="1">
              <a:buFont typeface="Arial" panose="020B0604020202020204" pitchFamily="34" charset="0"/>
              <a:buChar char="•"/>
            </a:pPr>
            <a:r>
              <a:rPr lang="en-US" sz="2800" dirty="0"/>
              <a:t>Reveals vulnerabilities in systems and work processes</a:t>
            </a:r>
          </a:p>
          <a:p>
            <a:pPr lvl="1">
              <a:buFont typeface="Arial" panose="020B0604020202020204" pitchFamily="34" charset="0"/>
              <a:buChar char="•"/>
            </a:pPr>
            <a:endParaRPr lang="en-US" sz="2800" dirty="0"/>
          </a:p>
          <a:p>
            <a:pPr lvl="1">
              <a:buFont typeface="Arial" panose="020B0604020202020204" pitchFamily="34" charset="0"/>
              <a:buChar char="•"/>
            </a:pPr>
            <a:r>
              <a:rPr lang="en-US" sz="2800" dirty="0"/>
              <a:t>Link to </a:t>
            </a:r>
            <a:r>
              <a:rPr lang="en-US" sz="2800" dirty="0">
                <a:hlinkClick r:id="rId3"/>
              </a:rPr>
              <a:t>Triage Questions</a:t>
            </a:r>
            <a:endParaRPr lang="en-US" sz="2800" dirty="0"/>
          </a:p>
        </p:txBody>
      </p:sp>
      <p:sp>
        <p:nvSpPr>
          <p:cNvPr id="3" name="Title 2">
            <a:extLst>
              <a:ext uri="{FF2B5EF4-FFF2-40B4-BE49-F238E27FC236}">
                <a16:creationId xmlns:a16="http://schemas.microsoft.com/office/drawing/2014/main" id="{688A5B9A-343A-4E05-90CF-962171CCABAC}"/>
              </a:ext>
            </a:extLst>
          </p:cNvPr>
          <p:cNvSpPr>
            <a:spLocks noGrp="1"/>
          </p:cNvSpPr>
          <p:nvPr>
            <p:ph type="title"/>
          </p:nvPr>
        </p:nvSpPr>
        <p:spPr/>
        <p:txBody>
          <a:bodyPr/>
          <a:lstStyle/>
          <a:p>
            <a:r>
              <a:rPr lang="en-US" dirty="0"/>
              <a:t>Completing an RCA, Step 6: Use Triage Questions</a:t>
            </a:r>
          </a:p>
        </p:txBody>
      </p:sp>
      <p:sp>
        <p:nvSpPr>
          <p:cNvPr id="5" name="Double Wave 4">
            <a:extLst>
              <a:ext uri="{FF2B5EF4-FFF2-40B4-BE49-F238E27FC236}">
                <a16:creationId xmlns:a16="http://schemas.microsoft.com/office/drawing/2014/main" id="{0E159A00-8C94-4BDD-8853-21D13D722669}"/>
              </a:ext>
            </a:extLst>
          </p:cNvPr>
          <p:cNvSpPr/>
          <p:nvPr/>
        </p:nvSpPr>
        <p:spPr>
          <a:xfrm>
            <a:off x="11203460" y="0"/>
            <a:ext cx="988540" cy="914400"/>
          </a:xfrm>
          <a:prstGeom prst="doubleWav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RCA Guidebook, p 11</a:t>
            </a:r>
          </a:p>
        </p:txBody>
      </p:sp>
    </p:spTree>
    <p:extLst>
      <p:ext uri="{BB962C8B-B14F-4D97-AF65-F5344CB8AC3E}">
        <p14:creationId xmlns:p14="http://schemas.microsoft.com/office/powerpoint/2010/main" val="3003941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F931B0-2D67-42C4-94D8-0E53019A9A60}"/>
              </a:ext>
            </a:extLst>
          </p:cNvPr>
          <p:cNvSpPr>
            <a:spLocks noGrp="1"/>
          </p:cNvSpPr>
          <p:nvPr>
            <p:ph type="body" sz="quarter" idx="11"/>
          </p:nvPr>
        </p:nvSpPr>
        <p:spPr>
          <a:xfrm>
            <a:off x="406400" y="1161535"/>
            <a:ext cx="11311467" cy="4375665"/>
          </a:xfrm>
        </p:spPr>
        <p:txBody>
          <a:bodyPr>
            <a:normAutofit/>
          </a:bodyPr>
          <a:lstStyle/>
          <a:p>
            <a:r>
              <a:rPr lang="en-US" sz="2800" dirty="0"/>
              <a:t>Identify team members to obtain and review </a:t>
            </a:r>
            <a:r>
              <a:rPr lang="en-US" sz="2800" b="1" dirty="0"/>
              <a:t>documents</a:t>
            </a:r>
          </a:p>
          <a:p>
            <a:endParaRPr lang="en-US" sz="2800" b="1" dirty="0"/>
          </a:p>
          <a:p>
            <a:r>
              <a:rPr lang="en-US" sz="2800" dirty="0"/>
              <a:t>Identify individuals to be interviewed</a:t>
            </a:r>
          </a:p>
          <a:p>
            <a:endParaRPr lang="en-US" sz="2800" dirty="0"/>
          </a:p>
          <a:p>
            <a:r>
              <a:rPr lang="en-US" sz="2800" dirty="0"/>
              <a:t>Determine interview date/time and location</a:t>
            </a:r>
          </a:p>
          <a:p>
            <a:endParaRPr lang="en-US" sz="2800" dirty="0"/>
          </a:p>
          <a:p>
            <a:r>
              <a:rPr lang="en-US" sz="2800" dirty="0"/>
              <a:t>Draft interview questions</a:t>
            </a:r>
          </a:p>
          <a:p>
            <a:endParaRPr lang="en-US" sz="2800" dirty="0"/>
          </a:p>
          <a:p>
            <a:pPr marL="0" indent="0">
              <a:buNone/>
            </a:pPr>
            <a:endParaRPr lang="en-US" dirty="0"/>
          </a:p>
        </p:txBody>
      </p:sp>
      <p:sp>
        <p:nvSpPr>
          <p:cNvPr id="3" name="Title 2">
            <a:extLst>
              <a:ext uri="{FF2B5EF4-FFF2-40B4-BE49-F238E27FC236}">
                <a16:creationId xmlns:a16="http://schemas.microsoft.com/office/drawing/2014/main" id="{563D8DFE-4CCF-42A4-BC96-91FE16B5CC7E}"/>
              </a:ext>
            </a:extLst>
          </p:cNvPr>
          <p:cNvSpPr>
            <a:spLocks noGrp="1"/>
          </p:cNvSpPr>
          <p:nvPr>
            <p:ph type="title"/>
          </p:nvPr>
        </p:nvSpPr>
        <p:spPr>
          <a:xfrm>
            <a:off x="168877" y="9268"/>
            <a:ext cx="10972800" cy="685800"/>
          </a:xfrm>
        </p:spPr>
        <p:txBody>
          <a:bodyPr/>
          <a:lstStyle/>
          <a:p>
            <a:r>
              <a:rPr lang="en-US" dirty="0"/>
              <a:t>Completing an RCA, Step 7: Collect Resources and Prepare for Interviews </a:t>
            </a:r>
          </a:p>
        </p:txBody>
      </p:sp>
      <p:sp>
        <p:nvSpPr>
          <p:cNvPr id="5" name="Double Wave 4">
            <a:extLst>
              <a:ext uri="{FF2B5EF4-FFF2-40B4-BE49-F238E27FC236}">
                <a16:creationId xmlns:a16="http://schemas.microsoft.com/office/drawing/2014/main" id="{3A0A46EB-4A2E-4AD1-B49A-8AA00E1201CC}"/>
              </a:ext>
            </a:extLst>
          </p:cNvPr>
          <p:cNvSpPr/>
          <p:nvPr/>
        </p:nvSpPr>
        <p:spPr>
          <a:xfrm>
            <a:off x="11199342" y="0"/>
            <a:ext cx="988540" cy="914400"/>
          </a:xfrm>
          <a:prstGeom prst="doubleWav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RCA Guidebook, p 12</a:t>
            </a:r>
          </a:p>
        </p:txBody>
      </p:sp>
    </p:spTree>
    <p:extLst>
      <p:ext uri="{BB962C8B-B14F-4D97-AF65-F5344CB8AC3E}">
        <p14:creationId xmlns:p14="http://schemas.microsoft.com/office/powerpoint/2010/main" val="4063858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D69F78-90B5-4603-9A41-1A6760CEFE31}"/>
              </a:ext>
            </a:extLst>
          </p:cNvPr>
          <p:cNvSpPr>
            <a:spLocks noGrp="1"/>
          </p:cNvSpPr>
          <p:nvPr>
            <p:ph type="body" sz="quarter" idx="11"/>
          </p:nvPr>
        </p:nvSpPr>
        <p:spPr>
          <a:xfrm>
            <a:off x="914400" y="809469"/>
            <a:ext cx="10391775" cy="4841823"/>
          </a:xfrm>
        </p:spPr>
        <p:txBody>
          <a:bodyPr>
            <a:normAutofit/>
          </a:bodyPr>
          <a:lstStyle/>
          <a:p>
            <a:pPr lvl="1"/>
            <a:endParaRPr lang="en-US" sz="2000" dirty="0"/>
          </a:p>
          <a:p>
            <a:pPr lvl="1"/>
            <a:endParaRPr lang="en-US" sz="2000" dirty="0"/>
          </a:p>
        </p:txBody>
      </p:sp>
      <p:sp>
        <p:nvSpPr>
          <p:cNvPr id="3" name="Title 2">
            <a:extLst>
              <a:ext uri="{FF2B5EF4-FFF2-40B4-BE49-F238E27FC236}">
                <a16:creationId xmlns:a16="http://schemas.microsoft.com/office/drawing/2014/main" id="{688A5B9A-343A-4E05-90CF-962171CCABAC}"/>
              </a:ext>
            </a:extLst>
          </p:cNvPr>
          <p:cNvSpPr>
            <a:spLocks noGrp="1"/>
          </p:cNvSpPr>
          <p:nvPr>
            <p:ph type="title"/>
          </p:nvPr>
        </p:nvSpPr>
        <p:spPr/>
        <p:txBody>
          <a:bodyPr/>
          <a:lstStyle/>
          <a:p>
            <a:r>
              <a:rPr lang="en-US" dirty="0"/>
              <a:t>Completing an RCA, Step 8: Conduct the Safety Investigation</a:t>
            </a:r>
            <a:endParaRPr lang="en-US" b="1" dirty="0"/>
          </a:p>
        </p:txBody>
      </p:sp>
      <p:pic>
        <p:nvPicPr>
          <p:cNvPr id="4" name="Picture 3">
            <a:extLst>
              <a:ext uri="{FF2B5EF4-FFF2-40B4-BE49-F238E27FC236}">
                <a16:creationId xmlns:a16="http://schemas.microsoft.com/office/drawing/2014/main" id="{C8F5CCD1-DA8D-4900-8A9A-1856059C2950}"/>
              </a:ext>
            </a:extLst>
          </p:cNvPr>
          <p:cNvPicPr>
            <a:picLocks noChangeAspect="1"/>
          </p:cNvPicPr>
          <p:nvPr/>
        </p:nvPicPr>
        <p:blipFill rotWithShape="1">
          <a:blip r:embed="rId3"/>
          <a:srcRect l="4398" t="6558" r="4633" b="9494"/>
          <a:stretch/>
        </p:blipFill>
        <p:spPr>
          <a:xfrm>
            <a:off x="2045499" y="731921"/>
            <a:ext cx="7793767" cy="5394158"/>
          </a:xfrm>
          <a:prstGeom prst="rect">
            <a:avLst/>
          </a:prstGeom>
        </p:spPr>
      </p:pic>
      <p:sp>
        <p:nvSpPr>
          <p:cNvPr id="7" name="Double Wave 6">
            <a:extLst>
              <a:ext uri="{FF2B5EF4-FFF2-40B4-BE49-F238E27FC236}">
                <a16:creationId xmlns:a16="http://schemas.microsoft.com/office/drawing/2014/main" id="{0E3228F9-587B-4BCD-98A4-9A982D12D6F9}"/>
              </a:ext>
            </a:extLst>
          </p:cNvPr>
          <p:cNvSpPr/>
          <p:nvPr/>
        </p:nvSpPr>
        <p:spPr>
          <a:xfrm>
            <a:off x="11203460" y="0"/>
            <a:ext cx="988540" cy="914400"/>
          </a:xfrm>
          <a:prstGeom prst="doubleWav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RCA Guidebook, p 12</a:t>
            </a:r>
          </a:p>
        </p:txBody>
      </p:sp>
    </p:spTree>
    <p:extLst>
      <p:ext uri="{BB962C8B-B14F-4D97-AF65-F5344CB8AC3E}">
        <p14:creationId xmlns:p14="http://schemas.microsoft.com/office/powerpoint/2010/main" val="2382227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9D2666-254C-4E38-B16B-24EF1CFD27FF}"/>
              </a:ext>
            </a:extLst>
          </p:cNvPr>
          <p:cNvSpPr>
            <a:spLocks noGrp="1"/>
          </p:cNvSpPr>
          <p:nvPr>
            <p:ph type="body" sz="quarter" idx="11"/>
          </p:nvPr>
        </p:nvSpPr>
        <p:spPr>
          <a:xfrm>
            <a:off x="465222" y="803189"/>
            <a:ext cx="11298410" cy="5424616"/>
          </a:xfrm>
        </p:spPr>
        <p:txBody>
          <a:bodyPr>
            <a:normAutofit fontScale="70000" lnSpcReduction="20000"/>
          </a:bodyPr>
          <a:lstStyle/>
          <a:p>
            <a:r>
              <a:rPr lang="en-US" sz="3400" dirty="0"/>
              <a:t>Develop a strategy to “fill in the information gaps” including but not limited to:</a:t>
            </a:r>
          </a:p>
          <a:p>
            <a:pPr marL="0" indent="0">
              <a:buNone/>
            </a:pPr>
            <a:endParaRPr lang="en-US" sz="3400" dirty="0"/>
          </a:p>
          <a:p>
            <a:pPr lvl="1"/>
            <a:r>
              <a:rPr lang="en-US" sz="3100" dirty="0"/>
              <a:t>Review pertinent documents</a:t>
            </a:r>
          </a:p>
          <a:p>
            <a:pPr lvl="1"/>
            <a:r>
              <a:rPr lang="en-US" sz="3100" dirty="0"/>
              <a:t>Interviews</a:t>
            </a:r>
          </a:p>
          <a:p>
            <a:pPr lvl="1"/>
            <a:r>
              <a:rPr lang="en-US" sz="3100" dirty="0"/>
              <a:t>Simulate the event</a:t>
            </a:r>
          </a:p>
          <a:p>
            <a:pPr marL="457200" lvl="1" indent="0">
              <a:buNone/>
            </a:pPr>
            <a:endParaRPr lang="en-US" sz="3100" dirty="0"/>
          </a:p>
          <a:p>
            <a:pPr marL="914400" lvl="2" indent="0">
              <a:buNone/>
            </a:pPr>
            <a:r>
              <a:rPr lang="en-US" sz="2900" dirty="0"/>
              <a:t>“…simulation and debriefing in event analysis helped identify multiple, underlying causes of teamwork errors, latent risk factors (things that make errors more likely), and more specifically system errors in surgical cases.” </a:t>
            </a:r>
            <a:r>
              <a:rPr lang="en-US" sz="2900" baseline="30000" dirty="0"/>
              <a:t>Lobos &amp; Ward, 2019</a:t>
            </a:r>
          </a:p>
          <a:p>
            <a:pPr marL="914400" lvl="2" indent="0">
              <a:buNone/>
            </a:pPr>
            <a:endParaRPr lang="en-US" sz="2900" dirty="0"/>
          </a:p>
          <a:p>
            <a:pPr lvl="1"/>
            <a:r>
              <a:rPr lang="en-US" sz="3100" dirty="0"/>
              <a:t>Literature review</a:t>
            </a:r>
          </a:p>
          <a:p>
            <a:pPr lvl="2"/>
            <a:r>
              <a:rPr lang="en-US" sz="2900" dirty="0"/>
              <a:t>determine evidence-based practices</a:t>
            </a:r>
          </a:p>
          <a:p>
            <a:pPr lvl="2"/>
            <a:r>
              <a:rPr lang="en-US" sz="2900" dirty="0"/>
              <a:t>prevalence of incidence</a:t>
            </a:r>
          </a:p>
          <a:p>
            <a:pPr lvl="2"/>
            <a:endParaRPr lang="en-US" sz="2900" dirty="0"/>
          </a:p>
          <a:p>
            <a:pPr lvl="1"/>
            <a:r>
              <a:rPr lang="en-US" sz="3100" dirty="0"/>
              <a:t>Data pull</a:t>
            </a:r>
          </a:p>
          <a:p>
            <a:pPr lvl="2"/>
            <a:r>
              <a:rPr lang="en-US" sz="2900" dirty="0"/>
              <a:t>JPSR</a:t>
            </a:r>
          </a:p>
          <a:p>
            <a:pPr lvl="2"/>
            <a:r>
              <a:rPr lang="en-US" sz="2900" dirty="0"/>
              <a:t>SPOT</a:t>
            </a:r>
          </a:p>
          <a:p>
            <a:pPr lvl="1"/>
            <a:endParaRPr lang="en-US" sz="3000" dirty="0"/>
          </a:p>
          <a:p>
            <a:pPr lvl="2"/>
            <a:endParaRPr lang="en-US" sz="2800" dirty="0"/>
          </a:p>
        </p:txBody>
      </p:sp>
      <p:sp>
        <p:nvSpPr>
          <p:cNvPr id="4" name="Title 2">
            <a:extLst>
              <a:ext uri="{FF2B5EF4-FFF2-40B4-BE49-F238E27FC236}">
                <a16:creationId xmlns:a16="http://schemas.microsoft.com/office/drawing/2014/main" id="{5F353C89-96DF-4912-AE29-89670178765B}"/>
              </a:ext>
            </a:extLst>
          </p:cNvPr>
          <p:cNvSpPr>
            <a:spLocks noGrp="1"/>
          </p:cNvSpPr>
          <p:nvPr>
            <p:ph type="title"/>
          </p:nvPr>
        </p:nvSpPr>
        <p:spPr>
          <a:xfrm>
            <a:off x="620713" y="0"/>
            <a:ext cx="10972800" cy="685800"/>
          </a:xfrm>
        </p:spPr>
        <p:txBody>
          <a:bodyPr/>
          <a:lstStyle/>
          <a:p>
            <a:r>
              <a:rPr lang="en-US" dirty="0"/>
              <a:t>Completing an RCA, Step 8: Conduct the Safety Investigation</a:t>
            </a:r>
            <a:endParaRPr lang="en-US" b="1" dirty="0"/>
          </a:p>
        </p:txBody>
      </p:sp>
    </p:spTree>
    <p:extLst>
      <p:ext uri="{BB962C8B-B14F-4D97-AF65-F5344CB8AC3E}">
        <p14:creationId xmlns:p14="http://schemas.microsoft.com/office/powerpoint/2010/main" val="3873025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CCCFF2-E544-4CFF-9AF7-DF0BDB0BBBDE}"/>
              </a:ext>
            </a:extLst>
          </p:cNvPr>
          <p:cNvSpPr>
            <a:spLocks noGrp="1"/>
          </p:cNvSpPr>
          <p:nvPr>
            <p:ph type="body" sz="quarter" idx="11"/>
          </p:nvPr>
        </p:nvSpPr>
        <p:spPr>
          <a:xfrm>
            <a:off x="411481" y="858203"/>
            <a:ext cx="11181936" cy="1496377"/>
          </a:xfrm>
        </p:spPr>
        <p:txBody>
          <a:bodyPr>
            <a:normAutofit/>
          </a:bodyPr>
          <a:lstStyle/>
          <a:p>
            <a:pPr marL="0" indent="0">
              <a:buNone/>
            </a:pPr>
            <a:r>
              <a:rPr lang="en-US" dirty="0"/>
              <a:t>The Final Flow Diagram is a graphic of the first known relevant fact through the final known relevant fact.  It is developed using all the information obtained in fact finding investigation.</a:t>
            </a:r>
          </a:p>
        </p:txBody>
      </p:sp>
      <p:sp>
        <p:nvSpPr>
          <p:cNvPr id="3" name="Title 2">
            <a:extLst>
              <a:ext uri="{FF2B5EF4-FFF2-40B4-BE49-F238E27FC236}">
                <a16:creationId xmlns:a16="http://schemas.microsoft.com/office/drawing/2014/main" id="{045212F1-F727-46E7-9A71-106313E3FD4E}"/>
              </a:ext>
            </a:extLst>
          </p:cNvPr>
          <p:cNvSpPr>
            <a:spLocks noGrp="1"/>
          </p:cNvSpPr>
          <p:nvPr>
            <p:ph type="title"/>
          </p:nvPr>
        </p:nvSpPr>
        <p:spPr/>
        <p:txBody>
          <a:bodyPr/>
          <a:lstStyle/>
          <a:p>
            <a:r>
              <a:rPr lang="en-US" dirty="0"/>
              <a:t>Completing an RCA, Step 9: Create the Final Flow Diagram</a:t>
            </a:r>
            <a:endParaRPr lang="en-US" b="1" dirty="0"/>
          </a:p>
        </p:txBody>
      </p:sp>
      <p:sp>
        <p:nvSpPr>
          <p:cNvPr id="6" name="Double Wave 5">
            <a:extLst>
              <a:ext uri="{FF2B5EF4-FFF2-40B4-BE49-F238E27FC236}">
                <a16:creationId xmlns:a16="http://schemas.microsoft.com/office/drawing/2014/main" id="{3E98567B-6AB6-4863-BEB4-4F6CECDDAC45}"/>
              </a:ext>
            </a:extLst>
          </p:cNvPr>
          <p:cNvSpPr/>
          <p:nvPr/>
        </p:nvSpPr>
        <p:spPr>
          <a:xfrm>
            <a:off x="11186986" y="0"/>
            <a:ext cx="988540" cy="914400"/>
          </a:xfrm>
          <a:prstGeom prst="doubleWav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RCA Guidebook, p 13</a:t>
            </a:r>
          </a:p>
        </p:txBody>
      </p:sp>
      <p:pic>
        <p:nvPicPr>
          <p:cNvPr id="8" name="Picture 7">
            <a:extLst>
              <a:ext uri="{FF2B5EF4-FFF2-40B4-BE49-F238E27FC236}">
                <a16:creationId xmlns:a16="http://schemas.microsoft.com/office/drawing/2014/main" id="{BC56A530-0863-4FAB-BD98-D0D80E25BDE2}"/>
              </a:ext>
            </a:extLst>
          </p:cNvPr>
          <p:cNvPicPr>
            <a:picLocks noChangeAspect="1"/>
          </p:cNvPicPr>
          <p:nvPr/>
        </p:nvPicPr>
        <p:blipFill>
          <a:blip r:embed="rId3"/>
          <a:stretch>
            <a:fillRect/>
          </a:stretch>
        </p:blipFill>
        <p:spPr>
          <a:xfrm>
            <a:off x="411481" y="1606391"/>
            <a:ext cx="11369037" cy="4648849"/>
          </a:xfrm>
          <a:prstGeom prst="rect">
            <a:avLst/>
          </a:prstGeom>
        </p:spPr>
      </p:pic>
    </p:spTree>
    <p:extLst>
      <p:ext uri="{BB962C8B-B14F-4D97-AF65-F5344CB8AC3E}">
        <p14:creationId xmlns:p14="http://schemas.microsoft.com/office/powerpoint/2010/main" val="3188737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C42C14-0169-4E8B-AA7C-2139D78FAFC7}"/>
              </a:ext>
            </a:extLst>
          </p:cNvPr>
          <p:cNvSpPr>
            <a:spLocks noGrp="1"/>
          </p:cNvSpPr>
          <p:nvPr>
            <p:ph type="title"/>
          </p:nvPr>
        </p:nvSpPr>
        <p:spPr/>
        <p:txBody>
          <a:bodyPr/>
          <a:lstStyle/>
          <a:p>
            <a:r>
              <a:rPr lang="en-US" dirty="0"/>
              <a:t>Introduction</a:t>
            </a:r>
          </a:p>
        </p:txBody>
      </p:sp>
      <p:sp>
        <p:nvSpPr>
          <p:cNvPr id="2" name="Text Placeholder 1">
            <a:extLst>
              <a:ext uri="{FF2B5EF4-FFF2-40B4-BE49-F238E27FC236}">
                <a16:creationId xmlns:a16="http://schemas.microsoft.com/office/drawing/2014/main" id="{CE8572C4-50A2-46C2-9D5E-1669B4E29A3F}"/>
              </a:ext>
            </a:extLst>
          </p:cNvPr>
          <p:cNvSpPr>
            <a:spLocks noGrp="1"/>
          </p:cNvSpPr>
          <p:nvPr>
            <p:ph idx="1"/>
          </p:nvPr>
        </p:nvSpPr>
        <p:spPr>
          <a:xfrm>
            <a:off x="284317" y="945350"/>
            <a:ext cx="7289646" cy="5087149"/>
          </a:xfrm>
        </p:spPr>
        <p:txBody>
          <a:bodyPr>
            <a:normAutofit fontScale="92500" lnSpcReduction="10000"/>
          </a:bodyPr>
          <a:lstStyle/>
          <a:p>
            <a:r>
              <a:rPr lang="en-US" sz="2400" dirty="0"/>
              <a:t>Patient safety events can cause serious harm or death.</a:t>
            </a:r>
          </a:p>
          <a:p>
            <a:pPr marL="0" indent="0">
              <a:buNone/>
            </a:pPr>
            <a:endParaRPr lang="en-US" sz="2400" dirty="0"/>
          </a:p>
          <a:p>
            <a:r>
              <a:rPr lang="en-US" sz="2400" dirty="0"/>
              <a:t>System and process flaws cause most failures and require systematic investigation and analysis to unearth root causes and develop solutions.</a:t>
            </a:r>
          </a:p>
          <a:p>
            <a:endParaRPr lang="en-US" sz="2400" dirty="0"/>
          </a:p>
          <a:p>
            <a:r>
              <a:rPr lang="en-US" sz="2400" dirty="0"/>
              <a:t>Most common comprehensive systematic analysis: Root Cause Analysis (RCA).</a:t>
            </a:r>
          </a:p>
          <a:p>
            <a:endParaRPr lang="en-US" sz="2200" dirty="0"/>
          </a:p>
          <a:p>
            <a:pPr lvl="1"/>
            <a:r>
              <a:rPr lang="en-US" sz="1900" dirty="0"/>
              <a:t>Process to identify basic causal factor(s) underlying system failures (the root; source below surface; obscured)</a:t>
            </a:r>
          </a:p>
          <a:p>
            <a:pPr marL="457200" lvl="1" indent="0">
              <a:buNone/>
            </a:pPr>
            <a:endParaRPr lang="en-US" sz="1900" dirty="0"/>
          </a:p>
          <a:p>
            <a:pPr lvl="1"/>
            <a:r>
              <a:rPr lang="en-US" sz="1900" dirty="0"/>
              <a:t>Adverse outcomes, sentinel events, or clusters of less serious incidents or near misses (the weed; problem above surface; obvious)</a:t>
            </a:r>
          </a:p>
        </p:txBody>
      </p:sp>
      <p:sp>
        <p:nvSpPr>
          <p:cNvPr id="5" name="Picture Placeholder 4">
            <a:extLst>
              <a:ext uri="{FF2B5EF4-FFF2-40B4-BE49-F238E27FC236}">
                <a16:creationId xmlns:a16="http://schemas.microsoft.com/office/drawing/2014/main" id="{069EBCF8-F02A-4453-9A0A-1A2FB1A72366}"/>
              </a:ext>
            </a:extLst>
          </p:cNvPr>
          <p:cNvSpPr>
            <a:spLocks noGrp="1"/>
          </p:cNvSpPr>
          <p:nvPr>
            <p:ph type="pic" sz="quarter" idx="10"/>
          </p:nvPr>
        </p:nvSpPr>
        <p:spPr/>
      </p:sp>
      <p:pic>
        <p:nvPicPr>
          <p:cNvPr id="6" name="Picture 2" descr="Visualization of the RCA process with the visible plant being obvious, but the causes are like the roots of a plant, obscured and branched.&#10;&#10;http://thinkreliability.com" title="Visualization of the RCA process">
            <a:extLst>
              <a:ext uri="{FF2B5EF4-FFF2-40B4-BE49-F238E27FC236}">
                <a16:creationId xmlns:a16="http://schemas.microsoft.com/office/drawing/2014/main" id="{3A147C20-D9B9-41FD-AD2D-DA8E4FBFED4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00" r="6114"/>
          <a:stretch/>
        </p:blipFill>
        <p:spPr bwMode="auto">
          <a:xfrm>
            <a:off x="7458229" y="955675"/>
            <a:ext cx="4449454" cy="5076825"/>
          </a:xfrm>
          <a:prstGeom prst="rect">
            <a:avLst/>
          </a:prstGeom>
          <a:noFill/>
          <a:extLst>
            <a:ext uri="{909E8E84-426E-40DD-AFC4-6F175D3DCCD1}">
              <a14:hiddenFill xmlns:a14="http://schemas.microsoft.com/office/drawing/2010/main">
                <a:solidFill>
                  <a:srgbClr val="FFFFFF"/>
                </a:solidFill>
              </a14:hiddenFill>
            </a:ext>
          </a:extLst>
        </p:spPr>
      </p:pic>
      <p:sp>
        <p:nvSpPr>
          <p:cNvPr id="7" name="Double Wave 6">
            <a:extLst>
              <a:ext uri="{FF2B5EF4-FFF2-40B4-BE49-F238E27FC236}">
                <a16:creationId xmlns:a16="http://schemas.microsoft.com/office/drawing/2014/main" id="{F04454F1-C372-496D-937B-E06E52B7CA68}"/>
              </a:ext>
            </a:extLst>
          </p:cNvPr>
          <p:cNvSpPr/>
          <p:nvPr/>
        </p:nvSpPr>
        <p:spPr>
          <a:xfrm>
            <a:off x="11194707" y="0"/>
            <a:ext cx="988540" cy="914400"/>
          </a:xfrm>
          <a:prstGeom prst="doubleWav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RCA Guidebook, p 4</a:t>
            </a:r>
          </a:p>
        </p:txBody>
      </p:sp>
    </p:spTree>
    <p:extLst>
      <p:ext uri="{BB962C8B-B14F-4D97-AF65-F5344CB8AC3E}">
        <p14:creationId xmlns:p14="http://schemas.microsoft.com/office/powerpoint/2010/main" val="3854302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DE6D16-E9EB-4C09-A589-5056067222FD}"/>
              </a:ext>
            </a:extLst>
          </p:cNvPr>
          <p:cNvSpPr>
            <a:spLocks noGrp="1"/>
          </p:cNvSpPr>
          <p:nvPr>
            <p:ph type="body" sz="quarter" idx="11"/>
          </p:nvPr>
        </p:nvSpPr>
        <p:spPr>
          <a:xfrm>
            <a:off x="483326" y="901337"/>
            <a:ext cx="10763794" cy="5094514"/>
          </a:xfrm>
        </p:spPr>
        <p:txBody>
          <a:bodyPr>
            <a:normAutofit lnSpcReduction="10000"/>
          </a:bodyPr>
          <a:lstStyle/>
          <a:p>
            <a:endParaRPr lang="en-US" sz="2800" dirty="0"/>
          </a:p>
          <a:p>
            <a:r>
              <a:rPr lang="en-US" sz="2800" dirty="0"/>
              <a:t>Required! </a:t>
            </a:r>
          </a:p>
          <a:p>
            <a:pPr marL="0" indent="0">
              <a:buNone/>
            </a:pPr>
            <a:endParaRPr lang="en-US" sz="2800" dirty="0"/>
          </a:p>
          <a:p>
            <a:r>
              <a:rPr lang="en-US" sz="2800" dirty="0"/>
              <a:t>What is a cause-and-effect diagram?</a:t>
            </a:r>
          </a:p>
          <a:p>
            <a:pPr lvl="1"/>
            <a:r>
              <a:rPr lang="en-US" sz="2800" dirty="0"/>
              <a:t>Systematic method </a:t>
            </a:r>
          </a:p>
          <a:p>
            <a:pPr lvl="1"/>
            <a:r>
              <a:rPr lang="en-US" sz="2800" dirty="0"/>
              <a:t>Determines causal links </a:t>
            </a:r>
          </a:p>
          <a:p>
            <a:pPr lvl="1"/>
            <a:r>
              <a:rPr lang="en-US" sz="2800" dirty="0"/>
              <a:t>Shows starting point and represents:</a:t>
            </a:r>
          </a:p>
          <a:p>
            <a:pPr lvl="2"/>
            <a:r>
              <a:rPr lang="en-US" sz="2800" dirty="0"/>
              <a:t>Preventing problem from:</a:t>
            </a:r>
          </a:p>
          <a:p>
            <a:pPr lvl="3"/>
            <a:r>
              <a:rPr lang="en-US" sz="2800" dirty="0"/>
              <a:t>Occurring (e.g., near miss)</a:t>
            </a:r>
          </a:p>
          <a:p>
            <a:pPr lvl="3"/>
            <a:r>
              <a:rPr lang="en-US" sz="2800" dirty="0"/>
              <a:t>Recurring (e.g., a fire happened) </a:t>
            </a:r>
          </a:p>
        </p:txBody>
      </p:sp>
      <p:sp>
        <p:nvSpPr>
          <p:cNvPr id="3" name="Title 2">
            <a:extLst>
              <a:ext uri="{FF2B5EF4-FFF2-40B4-BE49-F238E27FC236}">
                <a16:creationId xmlns:a16="http://schemas.microsoft.com/office/drawing/2014/main" id="{29B88E07-8996-46BD-A8F1-36B609BAD40E}"/>
              </a:ext>
            </a:extLst>
          </p:cNvPr>
          <p:cNvSpPr>
            <a:spLocks noGrp="1"/>
          </p:cNvSpPr>
          <p:nvPr>
            <p:ph type="title"/>
          </p:nvPr>
        </p:nvSpPr>
        <p:spPr/>
        <p:txBody>
          <a:bodyPr/>
          <a:lstStyle/>
          <a:p>
            <a:r>
              <a:rPr lang="en-US" dirty="0"/>
              <a:t>Completing an RCA, Step 10: Create the Cause-and-Effect Diagram </a:t>
            </a:r>
          </a:p>
        </p:txBody>
      </p:sp>
      <p:sp>
        <p:nvSpPr>
          <p:cNvPr id="6" name="Double Wave 5">
            <a:extLst>
              <a:ext uri="{FF2B5EF4-FFF2-40B4-BE49-F238E27FC236}">
                <a16:creationId xmlns:a16="http://schemas.microsoft.com/office/drawing/2014/main" id="{372B599F-84C4-43AD-9586-AECD89F79071}"/>
              </a:ext>
            </a:extLst>
          </p:cNvPr>
          <p:cNvSpPr/>
          <p:nvPr/>
        </p:nvSpPr>
        <p:spPr>
          <a:xfrm>
            <a:off x="11203460" y="0"/>
            <a:ext cx="988540" cy="914400"/>
          </a:xfrm>
          <a:prstGeom prst="doubleWav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RCA Guidebook, p 15</a:t>
            </a:r>
          </a:p>
        </p:txBody>
      </p:sp>
    </p:spTree>
    <p:extLst>
      <p:ext uri="{BB962C8B-B14F-4D97-AF65-F5344CB8AC3E}">
        <p14:creationId xmlns:p14="http://schemas.microsoft.com/office/powerpoint/2010/main" val="3632683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D1A512-D2E2-41B4-A5CF-47BEB596F834}"/>
              </a:ext>
            </a:extLst>
          </p:cNvPr>
          <p:cNvSpPr>
            <a:spLocks noGrp="1"/>
          </p:cNvSpPr>
          <p:nvPr>
            <p:ph type="body" sz="quarter" idx="11"/>
          </p:nvPr>
        </p:nvSpPr>
        <p:spPr>
          <a:xfrm>
            <a:off x="620617" y="1183803"/>
            <a:ext cx="10848975" cy="4180794"/>
          </a:xfrm>
        </p:spPr>
        <p:txBody>
          <a:bodyPr>
            <a:normAutofit/>
          </a:bodyPr>
          <a:lstStyle/>
          <a:p>
            <a:r>
              <a:rPr lang="en-US" sz="2800" dirty="0"/>
              <a:t>Work backwards with "caused by" statements </a:t>
            </a:r>
          </a:p>
          <a:p>
            <a:pPr marL="0" indent="0">
              <a:buNone/>
            </a:pPr>
            <a:endParaRPr lang="en-US" sz="2800" dirty="0"/>
          </a:p>
          <a:p>
            <a:pPr lvl="1"/>
            <a:r>
              <a:rPr lang="en-US" sz="2600" dirty="0"/>
              <a:t> For specific </a:t>
            </a:r>
            <a:r>
              <a:rPr lang="en-US" sz="2600" i="1" dirty="0"/>
              <a:t>actions</a:t>
            </a:r>
          </a:p>
          <a:p>
            <a:pPr marL="457200" lvl="1" indent="0">
              <a:buNone/>
            </a:pPr>
            <a:r>
              <a:rPr lang="en-US" sz="2600" dirty="0"/>
              <a:t> </a:t>
            </a:r>
          </a:p>
          <a:p>
            <a:pPr lvl="1"/>
            <a:r>
              <a:rPr lang="en-US" sz="2600" dirty="0"/>
              <a:t> For specific </a:t>
            </a:r>
            <a:r>
              <a:rPr lang="en-US" sz="2600" i="1" dirty="0"/>
              <a:t>conditions</a:t>
            </a:r>
            <a:r>
              <a:rPr lang="en-US" sz="2600" dirty="0"/>
              <a:t> </a:t>
            </a:r>
          </a:p>
          <a:p>
            <a:pPr marL="0" indent="0">
              <a:buNone/>
            </a:pPr>
            <a:endParaRPr lang="en-US" sz="3600" dirty="0"/>
          </a:p>
          <a:p>
            <a:r>
              <a:rPr lang="en-US" sz="2800" dirty="0"/>
              <a:t>Keep working backwards until you can’t!</a:t>
            </a:r>
          </a:p>
          <a:p>
            <a:endParaRPr lang="en-US" dirty="0"/>
          </a:p>
        </p:txBody>
      </p:sp>
      <p:sp>
        <p:nvSpPr>
          <p:cNvPr id="3" name="Title 2">
            <a:extLst>
              <a:ext uri="{FF2B5EF4-FFF2-40B4-BE49-F238E27FC236}">
                <a16:creationId xmlns:a16="http://schemas.microsoft.com/office/drawing/2014/main" id="{51804B20-0DCF-4B4E-97A4-D52447C473C5}"/>
              </a:ext>
            </a:extLst>
          </p:cNvPr>
          <p:cNvSpPr>
            <a:spLocks noGrp="1"/>
          </p:cNvSpPr>
          <p:nvPr>
            <p:ph type="title"/>
          </p:nvPr>
        </p:nvSpPr>
        <p:spPr/>
        <p:txBody>
          <a:bodyPr/>
          <a:lstStyle/>
          <a:p>
            <a:r>
              <a:rPr lang="en-US" dirty="0"/>
              <a:t>Completing an RCA, Step 10: Create the Cause-and-Effect Diagram </a:t>
            </a:r>
          </a:p>
        </p:txBody>
      </p:sp>
    </p:spTree>
    <p:extLst>
      <p:ext uri="{BB962C8B-B14F-4D97-AF65-F5344CB8AC3E}">
        <p14:creationId xmlns:p14="http://schemas.microsoft.com/office/powerpoint/2010/main" val="3447501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48C98D-5F25-4669-AD7A-DE376C641530}"/>
              </a:ext>
            </a:extLst>
          </p:cNvPr>
          <p:cNvSpPr>
            <a:spLocks noGrp="1"/>
          </p:cNvSpPr>
          <p:nvPr>
            <p:ph type="title"/>
          </p:nvPr>
        </p:nvSpPr>
        <p:spPr/>
        <p:txBody>
          <a:bodyPr/>
          <a:lstStyle/>
          <a:p>
            <a:r>
              <a:rPr lang="en-US" dirty="0"/>
              <a:t>Completing an RCA, Step 10: Create the Cause-and-Effect Diagram </a:t>
            </a:r>
          </a:p>
        </p:txBody>
      </p:sp>
      <p:sp>
        <p:nvSpPr>
          <p:cNvPr id="2" name="Rectangle 1">
            <a:extLst>
              <a:ext uri="{FF2B5EF4-FFF2-40B4-BE49-F238E27FC236}">
                <a16:creationId xmlns:a16="http://schemas.microsoft.com/office/drawing/2014/main" id="{EF2C9C88-763E-4A83-A4BD-506BFB4DA95A}"/>
              </a:ext>
            </a:extLst>
          </p:cNvPr>
          <p:cNvSpPr/>
          <p:nvPr/>
        </p:nvSpPr>
        <p:spPr>
          <a:xfrm>
            <a:off x="1175677" y="2501538"/>
            <a:ext cx="2299044" cy="226640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PRIMARY EFFECT OF CONSEQUENCE/ PROBLEM STATEMENT               </a:t>
            </a:r>
          </a:p>
          <a:p>
            <a:pPr algn="ctr"/>
            <a:r>
              <a:rPr lang="en-US" dirty="0"/>
              <a:t>                         FIRE!</a:t>
            </a:r>
          </a:p>
        </p:txBody>
      </p:sp>
      <p:sp>
        <p:nvSpPr>
          <p:cNvPr id="3" name="Rectangle 2">
            <a:extLst>
              <a:ext uri="{FF2B5EF4-FFF2-40B4-BE49-F238E27FC236}">
                <a16:creationId xmlns:a16="http://schemas.microsoft.com/office/drawing/2014/main" id="{BECC7F94-18FD-4B64-AC27-1FBC9B84835C}"/>
              </a:ext>
            </a:extLst>
          </p:cNvPr>
          <p:cNvSpPr/>
          <p:nvPr/>
        </p:nvSpPr>
        <p:spPr>
          <a:xfrm>
            <a:off x="5225151" y="1019991"/>
            <a:ext cx="2168431" cy="11364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ACTION  </a:t>
            </a:r>
            <a:r>
              <a:rPr lang="en-US" dirty="0"/>
              <a:t>         Light a match                    </a:t>
            </a:r>
          </a:p>
        </p:txBody>
      </p:sp>
      <p:sp>
        <p:nvSpPr>
          <p:cNvPr id="5" name="Rectangle 4">
            <a:extLst>
              <a:ext uri="{FF2B5EF4-FFF2-40B4-BE49-F238E27FC236}">
                <a16:creationId xmlns:a16="http://schemas.microsoft.com/office/drawing/2014/main" id="{293D334C-B2F8-453F-8A4A-1D31DE9EA811}"/>
              </a:ext>
            </a:extLst>
          </p:cNvPr>
          <p:cNvSpPr/>
          <p:nvPr/>
        </p:nvSpPr>
        <p:spPr>
          <a:xfrm>
            <a:off x="5172887" y="2501538"/>
            <a:ext cx="2181497" cy="101890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CONDITION  </a:t>
            </a:r>
            <a:r>
              <a:rPr lang="en-US" dirty="0"/>
              <a:t>   Oxygen </a:t>
            </a:r>
          </a:p>
        </p:txBody>
      </p:sp>
      <p:cxnSp>
        <p:nvCxnSpPr>
          <p:cNvPr id="8" name="Straight Connector 7">
            <a:extLst>
              <a:ext uri="{FF2B5EF4-FFF2-40B4-BE49-F238E27FC236}">
                <a16:creationId xmlns:a16="http://schemas.microsoft.com/office/drawing/2014/main" id="{BB7B8DDB-5AA1-4859-81FC-D2D4165AFEDF}"/>
              </a:ext>
            </a:extLst>
          </p:cNvPr>
          <p:cNvCxnSpPr>
            <a:cxnSpLocks/>
          </p:cNvCxnSpPr>
          <p:nvPr/>
        </p:nvCxnSpPr>
        <p:spPr>
          <a:xfrm>
            <a:off x="3474720" y="3788229"/>
            <a:ext cx="111034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DCC0D29-AE46-4FC0-B936-8785AB408576}"/>
              </a:ext>
            </a:extLst>
          </p:cNvPr>
          <p:cNvCxnSpPr>
            <a:cxnSpLocks/>
          </p:cNvCxnSpPr>
          <p:nvPr/>
        </p:nvCxnSpPr>
        <p:spPr>
          <a:xfrm>
            <a:off x="4598130" y="1675312"/>
            <a:ext cx="0" cy="388619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F534910-4BFB-4FB8-A003-1688E62E4F19}"/>
              </a:ext>
            </a:extLst>
          </p:cNvPr>
          <p:cNvCxnSpPr>
            <a:cxnSpLocks/>
          </p:cNvCxnSpPr>
          <p:nvPr/>
        </p:nvCxnSpPr>
        <p:spPr>
          <a:xfrm>
            <a:off x="4611196" y="1675312"/>
            <a:ext cx="60089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CB4C064-6AF5-4E68-8089-411D9404A614}"/>
              </a:ext>
            </a:extLst>
          </p:cNvPr>
          <p:cNvCxnSpPr>
            <a:cxnSpLocks/>
            <a:endCxn id="5" idx="1"/>
          </p:cNvCxnSpPr>
          <p:nvPr/>
        </p:nvCxnSpPr>
        <p:spPr>
          <a:xfrm>
            <a:off x="4571997" y="3010989"/>
            <a:ext cx="600890" cy="1"/>
          </a:xfrm>
          <a:prstGeom prst="line">
            <a:avLst/>
          </a:prstGeom>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B6CAEE6D-676E-4DA2-AFA8-5A1122E2B342}"/>
              </a:ext>
            </a:extLst>
          </p:cNvPr>
          <p:cNvSpPr/>
          <p:nvPr/>
        </p:nvSpPr>
        <p:spPr>
          <a:xfrm>
            <a:off x="5172883" y="3788229"/>
            <a:ext cx="2181497" cy="9797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CONDITION </a:t>
            </a:r>
            <a:r>
              <a:rPr lang="en-US" dirty="0"/>
              <a:t>    Ignition Source</a:t>
            </a:r>
          </a:p>
        </p:txBody>
      </p:sp>
      <p:sp>
        <p:nvSpPr>
          <p:cNvPr id="23" name="Rectangle 22">
            <a:extLst>
              <a:ext uri="{FF2B5EF4-FFF2-40B4-BE49-F238E27FC236}">
                <a16:creationId xmlns:a16="http://schemas.microsoft.com/office/drawing/2014/main" id="{9AB10665-54D5-4491-A849-C3EF147F8264}"/>
              </a:ext>
            </a:extLst>
          </p:cNvPr>
          <p:cNvSpPr/>
          <p:nvPr/>
        </p:nvSpPr>
        <p:spPr>
          <a:xfrm>
            <a:off x="5185953" y="5035730"/>
            <a:ext cx="2168427" cy="8164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CONDITION </a:t>
            </a:r>
            <a:r>
              <a:rPr lang="en-US" dirty="0"/>
              <a:t>   Combustible Material</a:t>
            </a:r>
          </a:p>
        </p:txBody>
      </p:sp>
      <p:cxnSp>
        <p:nvCxnSpPr>
          <p:cNvPr id="26" name="Straight Connector 25">
            <a:extLst>
              <a:ext uri="{FF2B5EF4-FFF2-40B4-BE49-F238E27FC236}">
                <a16:creationId xmlns:a16="http://schemas.microsoft.com/office/drawing/2014/main" id="{85427D37-CEB2-48DB-8E63-B35D4E35F869}"/>
              </a:ext>
            </a:extLst>
          </p:cNvPr>
          <p:cNvCxnSpPr>
            <a:cxnSpLocks/>
          </p:cNvCxnSpPr>
          <p:nvPr/>
        </p:nvCxnSpPr>
        <p:spPr>
          <a:xfrm>
            <a:off x="4585063" y="4256859"/>
            <a:ext cx="587820" cy="4897"/>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D434344F-50D6-4180-8E74-DD657A84F477}"/>
              </a:ext>
            </a:extLst>
          </p:cNvPr>
          <p:cNvCxnSpPr>
            <a:cxnSpLocks/>
          </p:cNvCxnSpPr>
          <p:nvPr/>
        </p:nvCxnSpPr>
        <p:spPr>
          <a:xfrm flipV="1">
            <a:off x="4598130" y="5553345"/>
            <a:ext cx="613956" cy="16330"/>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1C42A55F-4AD3-4AE0-84AF-C1032AD7F2CF}"/>
              </a:ext>
            </a:extLst>
          </p:cNvPr>
          <p:cNvSpPr/>
          <p:nvPr/>
        </p:nvSpPr>
        <p:spPr>
          <a:xfrm>
            <a:off x="189807" y="1341903"/>
            <a:ext cx="4408323" cy="369332"/>
          </a:xfrm>
          <a:prstGeom prst="rect">
            <a:avLst/>
          </a:prstGeom>
        </p:spPr>
        <p:txBody>
          <a:bodyPr wrap="none">
            <a:spAutoFit/>
          </a:bodyPr>
          <a:lstStyle/>
          <a:p>
            <a:r>
              <a:rPr lang="en-US" b="1" dirty="0"/>
              <a:t>PRIMARY </a:t>
            </a:r>
            <a:r>
              <a:rPr lang="en-US" b="1" dirty="0">
                <a:latin typeface="+mj-lt"/>
              </a:rPr>
              <a:t>EFFECT-CAUSE</a:t>
            </a:r>
            <a:r>
              <a:rPr lang="en-US" b="1" dirty="0"/>
              <a:t> CONDITION</a:t>
            </a:r>
          </a:p>
        </p:txBody>
      </p:sp>
      <p:sp>
        <p:nvSpPr>
          <p:cNvPr id="17" name="Double Wave 16">
            <a:extLst>
              <a:ext uri="{FF2B5EF4-FFF2-40B4-BE49-F238E27FC236}">
                <a16:creationId xmlns:a16="http://schemas.microsoft.com/office/drawing/2014/main" id="{49E04AA9-97CA-4B53-A04B-C511B675DEBF}"/>
              </a:ext>
            </a:extLst>
          </p:cNvPr>
          <p:cNvSpPr/>
          <p:nvPr/>
        </p:nvSpPr>
        <p:spPr>
          <a:xfrm>
            <a:off x="11203460" y="0"/>
            <a:ext cx="988540" cy="914400"/>
          </a:xfrm>
          <a:prstGeom prst="doubleWav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RCA Guidebook, p 16</a:t>
            </a:r>
          </a:p>
        </p:txBody>
      </p:sp>
    </p:spTree>
    <p:extLst>
      <p:ext uri="{BB962C8B-B14F-4D97-AF65-F5344CB8AC3E}">
        <p14:creationId xmlns:p14="http://schemas.microsoft.com/office/powerpoint/2010/main" val="263861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F54D01-8534-42D5-8D45-16FA5D23C3CF}"/>
              </a:ext>
            </a:extLst>
          </p:cNvPr>
          <p:cNvSpPr>
            <a:spLocks noGrp="1"/>
          </p:cNvSpPr>
          <p:nvPr>
            <p:ph type="sldNum" sz="quarter" idx="12"/>
          </p:nvPr>
        </p:nvSpPr>
        <p:spPr/>
        <p:txBody>
          <a:bodyPr/>
          <a:lstStyle/>
          <a:p>
            <a:endParaRPr lang="en-US" dirty="0">
              <a:solidFill>
                <a:prstClr val="white"/>
              </a:solidFill>
            </a:endParaRPr>
          </a:p>
        </p:txBody>
      </p:sp>
      <p:pic>
        <p:nvPicPr>
          <p:cNvPr id="4" name="Picture 3">
            <a:extLst>
              <a:ext uri="{FF2B5EF4-FFF2-40B4-BE49-F238E27FC236}">
                <a16:creationId xmlns:a16="http://schemas.microsoft.com/office/drawing/2014/main" id="{8276CCBE-9A0C-4A84-B53F-15531642ACD8}"/>
              </a:ext>
            </a:extLst>
          </p:cNvPr>
          <p:cNvPicPr>
            <a:picLocks noChangeAspect="1"/>
          </p:cNvPicPr>
          <p:nvPr/>
        </p:nvPicPr>
        <p:blipFill>
          <a:blip r:embed="rId3"/>
          <a:stretch>
            <a:fillRect/>
          </a:stretch>
        </p:blipFill>
        <p:spPr>
          <a:xfrm>
            <a:off x="4650376" y="2843350"/>
            <a:ext cx="1219200" cy="533400"/>
          </a:xfrm>
          <a:prstGeom prst="rect">
            <a:avLst/>
          </a:prstGeom>
        </p:spPr>
      </p:pic>
      <p:sp>
        <p:nvSpPr>
          <p:cNvPr id="6" name="Rectangle 5">
            <a:extLst>
              <a:ext uri="{FF2B5EF4-FFF2-40B4-BE49-F238E27FC236}">
                <a16:creationId xmlns:a16="http://schemas.microsoft.com/office/drawing/2014/main" id="{1ED964A9-261D-44F1-8C6F-992893C288E5}"/>
              </a:ext>
            </a:extLst>
          </p:cNvPr>
          <p:cNvSpPr/>
          <p:nvPr/>
        </p:nvSpPr>
        <p:spPr>
          <a:xfrm>
            <a:off x="470263" y="2725783"/>
            <a:ext cx="1580606" cy="9318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PROBLEM STATEMENT</a:t>
            </a:r>
          </a:p>
        </p:txBody>
      </p:sp>
      <p:sp>
        <p:nvSpPr>
          <p:cNvPr id="7" name="Rectangle 6">
            <a:extLst>
              <a:ext uri="{FF2B5EF4-FFF2-40B4-BE49-F238E27FC236}">
                <a16:creationId xmlns:a16="http://schemas.microsoft.com/office/drawing/2014/main" id="{B9A24CDF-EEC6-41C7-AFAB-064555B3AF21}"/>
              </a:ext>
            </a:extLst>
          </p:cNvPr>
          <p:cNvSpPr/>
          <p:nvPr/>
        </p:nvSpPr>
        <p:spPr>
          <a:xfrm>
            <a:off x="2886890" y="2246811"/>
            <a:ext cx="1071155" cy="6270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ACTION</a:t>
            </a:r>
          </a:p>
        </p:txBody>
      </p:sp>
      <p:sp>
        <p:nvSpPr>
          <p:cNvPr id="8" name="Rectangle 7">
            <a:extLst>
              <a:ext uri="{FF2B5EF4-FFF2-40B4-BE49-F238E27FC236}">
                <a16:creationId xmlns:a16="http://schemas.microsoft.com/office/drawing/2014/main" id="{3DBA2446-D593-4606-81F5-B3E7C70A5ECC}"/>
              </a:ext>
            </a:extLst>
          </p:cNvPr>
          <p:cNvSpPr/>
          <p:nvPr/>
        </p:nvSpPr>
        <p:spPr>
          <a:xfrm>
            <a:off x="2886890" y="3657600"/>
            <a:ext cx="1071155" cy="6270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CONDITION</a:t>
            </a:r>
          </a:p>
        </p:txBody>
      </p:sp>
      <p:sp>
        <p:nvSpPr>
          <p:cNvPr id="9" name="Rectangle 8">
            <a:extLst>
              <a:ext uri="{FF2B5EF4-FFF2-40B4-BE49-F238E27FC236}">
                <a16:creationId xmlns:a16="http://schemas.microsoft.com/office/drawing/2014/main" id="{F5E89C1E-E9D3-423C-AEE8-28E9487E104F}"/>
              </a:ext>
            </a:extLst>
          </p:cNvPr>
          <p:cNvSpPr/>
          <p:nvPr/>
        </p:nvSpPr>
        <p:spPr>
          <a:xfrm>
            <a:off x="4650376" y="1687286"/>
            <a:ext cx="914402" cy="6270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ACTION</a:t>
            </a:r>
          </a:p>
        </p:txBody>
      </p:sp>
      <p:sp>
        <p:nvSpPr>
          <p:cNvPr id="10" name="Rectangle 9">
            <a:extLst>
              <a:ext uri="{FF2B5EF4-FFF2-40B4-BE49-F238E27FC236}">
                <a16:creationId xmlns:a16="http://schemas.microsoft.com/office/drawing/2014/main" id="{1F3DCDFE-6A83-471E-931E-0F5113CF5050}"/>
              </a:ext>
            </a:extLst>
          </p:cNvPr>
          <p:cNvSpPr/>
          <p:nvPr/>
        </p:nvSpPr>
        <p:spPr>
          <a:xfrm>
            <a:off x="4650376" y="2843350"/>
            <a:ext cx="914402"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ACTION</a:t>
            </a:r>
          </a:p>
        </p:txBody>
      </p:sp>
      <p:sp>
        <p:nvSpPr>
          <p:cNvPr id="11" name="Rectangle 10">
            <a:extLst>
              <a:ext uri="{FF2B5EF4-FFF2-40B4-BE49-F238E27FC236}">
                <a16:creationId xmlns:a16="http://schemas.microsoft.com/office/drawing/2014/main" id="{3FF3B812-38BB-4DE7-86A9-E60010A586BE}"/>
              </a:ext>
            </a:extLst>
          </p:cNvPr>
          <p:cNvSpPr/>
          <p:nvPr/>
        </p:nvSpPr>
        <p:spPr>
          <a:xfrm>
            <a:off x="4650376" y="3657600"/>
            <a:ext cx="914402" cy="5943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CONDITION</a:t>
            </a:r>
          </a:p>
        </p:txBody>
      </p:sp>
      <p:sp>
        <p:nvSpPr>
          <p:cNvPr id="12" name="Rectangle 11">
            <a:extLst>
              <a:ext uri="{FF2B5EF4-FFF2-40B4-BE49-F238E27FC236}">
                <a16:creationId xmlns:a16="http://schemas.microsoft.com/office/drawing/2014/main" id="{3C36D76E-76F4-45F7-9FFB-1318A4D23588}"/>
              </a:ext>
            </a:extLst>
          </p:cNvPr>
          <p:cNvSpPr/>
          <p:nvPr/>
        </p:nvSpPr>
        <p:spPr>
          <a:xfrm>
            <a:off x="4650376" y="4680857"/>
            <a:ext cx="914402" cy="5943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CONDITION</a:t>
            </a:r>
          </a:p>
        </p:txBody>
      </p:sp>
      <p:sp>
        <p:nvSpPr>
          <p:cNvPr id="13" name="Rectangle 12">
            <a:extLst>
              <a:ext uri="{FF2B5EF4-FFF2-40B4-BE49-F238E27FC236}">
                <a16:creationId xmlns:a16="http://schemas.microsoft.com/office/drawing/2014/main" id="{B6615EC0-5607-49C8-8B1C-1DC855E2403B}"/>
              </a:ext>
            </a:extLst>
          </p:cNvPr>
          <p:cNvSpPr/>
          <p:nvPr/>
        </p:nvSpPr>
        <p:spPr>
          <a:xfrm>
            <a:off x="6257109" y="1214846"/>
            <a:ext cx="914402" cy="4724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ACTION</a:t>
            </a:r>
          </a:p>
        </p:txBody>
      </p:sp>
      <p:sp>
        <p:nvSpPr>
          <p:cNvPr id="14" name="Rectangle 13">
            <a:extLst>
              <a:ext uri="{FF2B5EF4-FFF2-40B4-BE49-F238E27FC236}">
                <a16:creationId xmlns:a16="http://schemas.microsoft.com/office/drawing/2014/main" id="{BA37E855-9F00-491A-8B04-A65B7ACDF094}"/>
              </a:ext>
            </a:extLst>
          </p:cNvPr>
          <p:cNvSpPr/>
          <p:nvPr/>
        </p:nvSpPr>
        <p:spPr>
          <a:xfrm>
            <a:off x="6257107" y="2074818"/>
            <a:ext cx="914402" cy="4724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ACTION</a:t>
            </a:r>
          </a:p>
        </p:txBody>
      </p:sp>
      <p:sp>
        <p:nvSpPr>
          <p:cNvPr id="15" name="Rectangle 14">
            <a:extLst>
              <a:ext uri="{FF2B5EF4-FFF2-40B4-BE49-F238E27FC236}">
                <a16:creationId xmlns:a16="http://schemas.microsoft.com/office/drawing/2014/main" id="{C9496AD5-181B-4EF9-9D5D-C32E710574F8}"/>
              </a:ext>
            </a:extLst>
          </p:cNvPr>
          <p:cNvSpPr/>
          <p:nvPr/>
        </p:nvSpPr>
        <p:spPr>
          <a:xfrm>
            <a:off x="6257107" y="2843350"/>
            <a:ext cx="914401" cy="4724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ACTION</a:t>
            </a:r>
          </a:p>
        </p:txBody>
      </p:sp>
      <p:sp>
        <p:nvSpPr>
          <p:cNvPr id="16" name="Rectangle 15">
            <a:extLst>
              <a:ext uri="{FF2B5EF4-FFF2-40B4-BE49-F238E27FC236}">
                <a16:creationId xmlns:a16="http://schemas.microsoft.com/office/drawing/2014/main" id="{145EC9D1-200E-4051-9879-7F7A2F447B49}"/>
              </a:ext>
            </a:extLst>
          </p:cNvPr>
          <p:cNvSpPr/>
          <p:nvPr/>
        </p:nvSpPr>
        <p:spPr>
          <a:xfrm>
            <a:off x="7863842" y="966651"/>
            <a:ext cx="914402" cy="4724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ACTION</a:t>
            </a:r>
          </a:p>
        </p:txBody>
      </p:sp>
      <p:sp>
        <p:nvSpPr>
          <p:cNvPr id="17" name="Rectangle 16">
            <a:extLst>
              <a:ext uri="{FF2B5EF4-FFF2-40B4-BE49-F238E27FC236}">
                <a16:creationId xmlns:a16="http://schemas.microsoft.com/office/drawing/2014/main" id="{EC303BC2-98FB-49B7-B2A6-993DB61102E2}"/>
              </a:ext>
            </a:extLst>
          </p:cNvPr>
          <p:cNvSpPr/>
          <p:nvPr/>
        </p:nvSpPr>
        <p:spPr>
          <a:xfrm>
            <a:off x="7863838" y="1643742"/>
            <a:ext cx="914402" cy="4724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ACTION</a:t>
            </a:r>
          </a:p>
        </p:txBody>
      </p:sp>
      <p:sp>
        <p:nvSpPr>
          <p:cNvPr id="18" name="Rectangle 17">
            <a:extLst>
              <a:ext uri="{FF2B5EF4-FFF2-40B4-BE49-F238E27FC236}">
                <a16:creationId xmlns:a16="http://schemas.microsoft.com/office/drawing/2014/main" id="{4AFAF11B-72D1-49F2-9346-10D3E2A2ED65}"/>
              </a:ext>
            </a:extLst>
          </p:cNvPr>
          <p:cNvSpPr/>
          <p:nvPr/>
        </p:nvSpPr>
        <p:spPr>
          <a:xfrm>
            <a:off x="7863839" y="2368732"/>
            <a:ext cx="914402" cy="4724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ACTION</a:t>
            </a:r>
          </a:p>
        </p:txBody>
      </p:sp>
      <p:sp>
        <p:nvSpPr>
          <p:cNvPr id="19" name="Rectangle 18">
            <a:extLst>
              <a:ext uri="{FF2B5EF4-FFF2-40B4-BE49-F238E27FC236}">
                <a16:creationId xmlns:a16="http://schemas.microsoft.com/office/drawing/2014/main" id="{C6240003-25E9-4747-B68F-2F258A6B0F02}"/>
              </a:ext>
            </a:extLst>
          </p:cNvPr>
          <p:cNvSpPr/>
          <p:nvPr/>
        </p:nvSpPr>
        <p:spPr>
          <a:xfrm>
            <a:off x="9470567" y="814252"/>
            <a:ext cx="914410" cy="4005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ACTION</a:t>
            </a:r>
          </a:p>
        </p:txBody>
      </p:sp>
      <p:sp>
        <p:nvSpPr>
          <p:cNvPr id="20" name="Rectangle 19">
            <a:extLst>
              <a:ext uri="{FF2B5EF4-FFF2-40B4-BE49-F238E27FC236}">
                <a16:creationId xmlns:a16="http://schemas.microsoft.com/office/drawing/2014/main" id="{724A2D58-090E-4EB3-9900-844597FB9EA1}"/>
              </a:ext>
            </a:extLst>
          </p:cNvPr>
          <p:cNvSpPr/>
          <p:nvPr/>
        </p:nvSpPr>
        <p:spPr>
          <a:xfrm>
            <a:off x="9470567" y="1407522"/>
            <a:ext cx="914402" cy="3352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ACTION</a:t>
            </a:r>
          </a:p>
        </p:txBody>
      </p:sp>
      <p:sp>
        <p:nvSpPr>
          <p:cNvPr id="21" name="Rectangle 20">
            <a:extLst>
              <a:ext uri="{FF2B5EF4-FFF2-40B4-BE49-F238E27FC236}">
                <a16:creationId xmlns:a16="http://schemas.microsoft.com/office/drawing/2014/main" id="{73DAEF5C-B4BA-4D9C-B90F-8E6BA4D30BEE}"/>
              </a:ext>
            </a:extLst>
          </p:cNvPr>
          <p:cNvSpPr/>
          <p:nvPr/>
        </p:nvSpPr>
        <p:spPr>
          <a:xfrm>
            <a:off x="9470567" y="1935480"/>
            <a:ext cx="914402" cy="3516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ACTION</a:t>
            </a:r>
          </a:p>
        </p:txBody>
      </p:sp>
      <p:sp>
        <p:nvSpPr>
          <p:cNvPr id="22" name="Rectangle 21">
            <a:extLst>
              <a:ext uri="{FF2B5EF4-FFF2-40B4-BE49-F238E27FC236}">
                <a16:creationId xmlns:a16="http://schemas.microsoft.com/office/drawing/2014/main" id="{474FCC3E-D9BA-4E72-AAEF-E08232ABF210}"/>
              </a:ext>
            </a:extLst>
          </p:cNvPr>
          <p:cNvSpPr/>
          <p:nvPr/>
        </p:nvSpPr>
        <p:spPr>
          <a:xfrm>
            <a:off x="4650374" y="5458100"/>
            <a:ext cx="914402"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CONDITION</a:t>
            </a:r>
          </a:p>
        </p:txBody>
      </p:sp>
      <p:sp>
        <p:nvSpPr>
          <p:cNvPr id="23" name="Rectangle 22">
            <a:extLst>
              <a:ext uri="{FF2B5EF4-FFF2-40B4-BE49-F238E27FC236}">
                <a16:creationId xmlns:a16="http://schemas.microsoft.com/office/drawing/2014/main" id="{E378713A-3809-48FE-BE53-0065F08527A8}"/>
              </a:ext>
            </a:extLst>
          </p:cNvPr>
          <p:cNvSpPr/>
          <p:nvPr/>
        </p:nvSpPr>
        <p:spPr>
          <a:xfrm>
            <a:off x="6322421" y="4380411"/>
            <a:ext cx="914401" cy="4724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CONDITION</a:t>
            </a:r>
          </a:p>
        </p:txBody>
      </p:sp>
      <p:sp>
        <p:nvSpPr>
          <p:cNvPr id="24" name="Rectangle 23">
            <a:extLst>
              <a:ext uri="{FF2B5EF4-FFF2-40B4-BE49-F238E27FC236}">
                <a16:creationId xmlns:a16="http://schemas.microsoft.com/office/drawing/2014/main" id="{9C88D672-6E91-4693-B803-7577D3576F23}"/>
              </a:ext>
            </a:extLst>
          </p:cNvPr>
          <p:cNvSpPr/>
          <p:nvPr/>
        </p:nvSpPr>
        <p:spPr>
          <a:xfrm>
            <a:off x="6322421" y="5077100"/>
            <a:ext cx="914402"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CONDITION</a:t>
            </a:r>
          </a:p>
        </p:txBody>
      </p:sp>
      <p:cxnSp>
        <p:nvCxnSpPr>
          <p:cNvPr id="26" name="Straight Connector 25">
            <a:extLst>
              <a:ext uri="{FF2B5EF4-FFF2-40B4-BE49-F238E27FC236}">
                <a16:creationId xmlns:a16="http://schemas.microsoft.com/office/drawing/2014/main" id="{ACBFEB74-7558-4778-BB81-5751F0EF51C7}"/>
              </a:ext>
            </a:extLst>
          </p:cNvPr>
          <p:cNvCxnSpPr>
            <a:cxnSpLocks/>
            <a:stCxn id="6" idx="3"/>
            <a:endCxn id="6" idx="3"/>
          </p:cNvCxnSpPr>
          <p:nvPr/>
        </p:nvCxnSpPr>
        <p:spPr>
          <a:xfrm>
            <a:off x="2050869" y="3191692"/>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A29907DA-14FB-4AF7-AA40-72EFC571039F}"/>
              </a:ext>
            </a:extLst>
          </p:cNvPr>
          <p:cNvCxnSpPr>
            <a:cxnSpLocks/>
            <a:stCxn id="6" idx="3"/>
          </p:cNvCxnSpPr>
          <p:nvPr/>
        </p:nvCxnSpPr>
        <p:spPr>
          <a:xfrm>
            <a:off x="2050869" y="3191692"/>
            <a:ext cx="54864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E1405A08-3206-4DE5-A0F9-D94AF5620CF1}"/>
              </a:ext>
            </a:extLst>
          </p:cNvPr>
          <p:cNvCxnSpPr/>
          <p:nvPr/>
        </p:nvCxnSpPr>
        <p:spPr>
          <a:xfrm flipV="1">
            <a:off x="2599509" y="2547258"/>
            <a:ext cx="0" cy="6444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C2EA5682-F8A5-463D-9CE8-F81411B1FA47}"/>
              </a:ext>
            </a:extLst>
          </p:cNvPr>
          <p:cNvCxnSpPr/>
          <p:nvPr/>
        </p:nvCxnSpPr>
        <p:spPr>
          <a:xfrm>
            <a:off x="2599509" y="3191692"/>
            <a:ext cx="0" cy="766354"/>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0904CBD7-FCA8-48A3-BC20-676FD21676A5}"/>
              </a:ext>
            </a:extLst>
          </p:cNvPr>
          <p:cNvCxnSpPr>
            <a:endCxn id="7" idx="1"/>
          </p:cNvCxnSpPr>
          <p:nvPr/>
        </p:nvCxnSpPr>
        <p:spPr>
          <a:xfrm>
            <a:off x="2599509" y="2547258"/>
            <a:ext cx="287381" cy="13062"/>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157B292B-319F-4900-8B97-95EAB7DA5643}"/>
              </a:ext>
            </a:extLst>
          </p:cNvPr>
          <p:cNvCxnSpPr>
            <a:cxnSpLocks/>
            <a:endCxn id="8" idx="1"/>
          </p:cNvCxnSpPr>
          <p:nvPr/>
        </p:nvCxnSpPr>
        <p:spPr>
          <a:xfrm>
            <a:off x="2599509" y="3958046"/>
            <a:ext cx="287381" cy="13063"/>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492651E2-9B47-40B5-A1A0-519DE7BB6D95}"/>
              </a:ext>
            </a:extLst>
          </p:cNvPr>
          <p:cNvCxnSpPr>
            <a:stCxn id="7" idx="3"/>
          </p:cNvCxnSpPr>
          <p:nvPr/>
        </p:nvCxnSpPr>
        <p:spPr>
          <a:xfrm flipV="1">
            <a:off x="3958045" y="2116182"/>
            <a:ext cx="692329" cy="444138"/>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028A3DE6-E0B9-46B0-BE65-52EEFAA91A99}"/>
              </a:ext>
            </a:extLst>
          </p:cNvPr>
          <p:cNvCxnSpPr>
            <a:stCxn id="7" idx="3"/>
            <a:endCxn id="10" idx="1"/>
          </p:cNvCxnSpPr>
          <p:nvPr/>
        </p:nvCxnSpPr>
        <p:spPr>
          <a:xfrm>
            <a:off x="3958045" y="2560320"/>
            <a:ext cx="692331" cy="549730"/>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6D57DB65-90D0-4001-9D5A-19A6B3476FAE}"/>
              </a:ext>
            </a:extLst>
          </p:cNvPr>
          <p:cNvCxnSpPr>
            <a:stCxn id="8" idx="3"/>
            <a:endCxn id="11" idx="1"/>
          </p:cNvCxnSpPr>
          <p:nvPr/>
        </p:nvCxnSpPr>
        <p:spPr>
          <a:xfrm flipV="1">
            <a:off x="3958045" y="3954781"/>
            <a:ext cx="692331" cy="16328"/>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048C4827-7AC2-4C29-B0CE-F40CEBE9888D}"/>
              </a:ext>
            </a:extLst>
          </p:cNvPr>
          <p:cNvCxnSpPr>
            <a:stCxn id="8" idx="3"/>
            <a:endCxn id="12" idx="1"/>
          </p:cNvCxnSpPr>
          <p:nvPr/>
        </p:nvCxnSpPr>
        <p:spPr>
          <a:xfrm>
            <a:off x="3958045" y="3971109"/>
            <a:ext cx="692331" cy="1006929"/>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BA1E2AEA-CFD7-45B4-8137-D9732C70D846}"/>
              </a:ext>
            </a:extLst>
          </p:cNvPr>
          <p:cNvCxnSpPr>
            <a:stCxn id="8" idx="3"/>
            <a:endCxn id="22" idx="1"/>
          </p:cNvCxnSpPr>
          <p:nvPr/>
        </p:nvCxnSpPr>
        <p:spPr>
          <a:xfrm>
            <a:off x="3958045" y="3971109"/>
            <a:ext cx="692329" cy="1753691"/>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BC78B535-6959-4A11-8EBC-B567522F94E8}"/>
              </a:ext>
            </a:extLst>
          </p:cNvPr>
          <p:cNvCxnSpPr>
            <a:stCxn id="9" idx="3"/>
            <a:endCxn id="13" idx="1"/>
          </p:cNvCxnSpPr>
          <p:nvPr/>
        </p:nvCxnSpPr>
        <p:spPr>
          <a:xfrm flipV="1">
            <a:off x="5564778" y="1451066"/>
            <a:ext cx="692331" cy="549729"/>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DA0969B5-1C19-4589-8407-AEE1ED1D8A4A}"/>
              </a:ext>
            </a:extLst>
          </p:cNvPr>
          <p:cNvCxnSpPr>
            <a:stCxn id="9" idx="3"/>
            <a:endCxn id="14" idx="1"/>
          </p:cNvCxnSpPr>
          <p:nvPr/>
        </p:nvCxnSpPr>
        <p:spPr>
          <a:xfrm>
            <a:off x="5564778" y="2000795"/>
            <a:ext cx="692329" cy="310243"/>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010E73E5-7758-41DF-A5BF-3038559029CA}"/>
              </a:ext>
            </a:extLst>
          </p:cNvPr>
          <p:cNvCxnSpPr>
            <a:stCxn id="10" idx="3"/>
            <a:endCxn id="15" idx="1"/>
          </p:cNvCxnSpPr>
          <p:nvPr/>
        </p:nvCxnSpPr>
        <p:spPr>
          <a:xfrm flipV="1">
            <a:off x="5564778" y="3079570"/>
            <a:ext cx="692329" cy="30480"/>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438A0890-B8D0-4F78-8363-6443E456DE1F}"/>
              </a:ext>
            </a:extLst>
          </p:cNvPr>
          <p:cNvCxnSpPr>
            <a:stCxn id="13" idx="3"/>
            <a:endCxn id="16" idx="1"/>
          </p:cNvCxnSpPr>
          <p:nvPr/>
        </p:nvCxnSpPr>
        <p:spPr>
          <a:xfrm flipV="1">
            <a:off x="7171511" y="1202871"/>
            <a:ext cx="692331" cy="248195"/>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46C6BC4A-8F74-424B-B7E6-6D00A3CA96E9}"/>
              </a:ext>
            </a:extLst>
          </p:cNvPr>
          <p:cNvCxnSpPr>
            <a:stCxn id="13" idx="3"/>
            <a:endCxn id="17" idx="1"/>
          </p:cNvCxnSpPr>
          <p:nvPr/>
        </p:nvCxnSpPr>
        <p:spPr>
          <a:xfrm>
            <a:off x="7171511" y="1451066"/>
            <a:ext cx="692327" cy="428896"/>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15B5B690-8F75-474B-B1BB-84C9BE67C5BA}"/>
              </a:ext>
            </a:extLst>
          </p:cNvPr>
          <p:cNvCxnSpPr>
            <a:stCxn id="16" idx="3"/>
            <a:endCxn id="19" idx="1"/>
          </p:cNvCxnSpPr>
          <p:nvPr/>
        </p:nvCxnSpPr>
        <p:spPr>
          <a:xfrm flipV="1">
            <a:off x="8778244" y="1014549"/>
            <a:ext cx="692323" cy="188322"/>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68416A52-9B59-4991-8527-E40EE6787658}"/>
              </a:ext>
            </a:extLst>
          </p:cNvPr>
          <p:cNvCxnSpPr>
            <a:stCxn id="16" idx="3"/>
            <a:endCxn id="20" idx="1"/>
          </p:cNvCxnSpPr>
          <p:nvPr/>
        </p:nvCxnSpPr>
        <p:spPr>
          <a:xfrm>
            <a:off x="8778244" y="1202871"/>
            <a:ext cx="692323" cy="372292"/>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CA8D481E-DF84-4C85-A73F-B021027139F6}"/>
              </a:ext>
            </a:extLst>
          </p:cNvPr>
          <p:cNvCxnSpPr>
            <a:stCxn id="18" idx="3"/>
            <a:endCxn id="21" idx="1"/>
          </p:cNvCxnSpPr>
          <p:nvPr/>
        </p:nvCxnSpPr>
        <p:spPr>
          <a:xfrm flipV="1">
            <a:off x="8778241" y="2111284"/>
            <a:ext cx="692326" cy="493668"/>
          </a:xfrm>
          <a:prstGeom prst="line">
            <a:avLst/>
          </a:prstGeom>
        </p:spPr>
        <p:style>
          <a:lnRef idx="2">
            <a:schemeClr val="accent1"/>
          </a:lnRef>
          <a:fillRef idx="0">
            <a:schemeClr val="accent1"/>
          </a:fillRef>
          <a:effectRef idx="1">
            <a:schemeClr val="accent1"/>
          </a:effectRef>
          <a:fontRef idx="minor">
            <a:schemeClr val="tx1"/>
          </a:fontRef>
        </p:style>
      </p:cxnSp>
      <p:sp>
        <p:nvSpPr>
          <p:cNvPr id="66" name="Rectangle 65">
            <a:extLst>
              <a:ext uri="{FF2B5EF4-FFF2-40B4-BE49-F238E27FC236}">
                <a16:creationId xmlns:a16="http://schemas.microsoft.com/office/drawing/2014/main" id="{D58855F1-012A-4859-8088-706C1033BF6C}"/>
              </a:ext>
            </a:extLst>
          </p:cNvPr>
          <p:cNvSpPr/>
          <p:nvPr/>
        </p:nvSpPr>
        <p:spPr>
          <a:xfrm>
            <a:off x="9470568" y="2482488"/>
            <a:ext cx="914401" cy="3516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ACTION</a:t>
            </a:r>
          </a:p>
        </p:txBody>
      </p:sp>
      <p:sp>
        <p:nvSpPr>
          <p:cNvPr id="67" name="Rectangle 66">
            <a:extLst>
              <a:ext uri="{FF2B5EF4-FFF2-40B4-BE49-F238E27FC236}">
                <a16:creationId xmlns:a16="http://schemas.microsoft.com/office/drawing/2014/main" id="{81C6B7B4-B140-4822-9458-27A2F31A317A}"/>
              </a:ext>
            </a:extLst>
          </p:cNvPr>
          <p:cNvSpPr/>
          <p:nvPr/>
        </p:nvSpPr>
        <p:spPr>
          <a:xfrm>
            <a:off x="9470567" y="3029497"/>
            <a:ext cx="927449" cy="39950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ACTION</a:t>
            </a:r>
          </a:p>
        </p:txBody>
      </p:sp>
      <p:cxnSp>
        <p:nvCxnSpPr>
          <p:cNvPr id="69" name="Straight Connector 68">
            <a:extLst>
              <a:ext uri="{FF2B5EF4-FFF2-40B4-BE49-F238E27FC236}">
                <a16:creationId xmlns:a16="http://schemas.microsoft.com/office/drawing/2014/main" id="{4D6C7503-3DAB-400B-99AD-36D2318BEB43}"/>
              </a:ext>
            </a:extLst>
          </p:cNvPr>
          <p:cNvCxnSpPr>
            <a:stCxn id="15" idx="3"/>
            <a:endCxn id="18" idx="1"/>
          </p:cNvCxnSpPr>
          <p:nvPr/>
        </p:nvCxnSpPr>
        <p:spPr>
          <a:xfrm flipV="1">
            <a:off x="7171508" y="2604952"/>
            <a:ext cx="692331" cy="474618"/>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631B5FEA-8CE1-4B72-9FAE-6A796F541359}"/>
              </a:ext>
            </a:extLst>
          </p:cNvPr>
          <p:cNvCxnSpPr>
            <a:stCxn id="18" idx="3"/>
            <a:endCxn id="66" idx="1"/>
          </p:cNvCxnSpPr>
          <p:nvPr/>
        </p:nvCxnSpPr>
        <p:spPr>
          <a:xfrm>
            <a:off x="8778241" y="2604952"/>
            <a:ext cx="692327" cy="53341"/>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26AB281F-2635-4CFF-8BBA-6DC991E1EE81}"/>
              </a:ext>
            </a:extLst>
          </p:cNvPr>
          <p:cNvCxnSpPr>
            <a:stCxn id="18" idx="3"/>
            <a:endCxn id="67" idx="1"/>
          </p:cNvCxnSpPr>
          <p:nvPr/>
        </p:nvCxnSpPr>
        <p:spPr>
          <a:xfrm>
            <a:off x="8778241" y="2604952"/>
            <a:ext cx="692326" cy="624297"/>
          </a:xfrm>
          <a:prstGeom prst="line">
            <a:avLst/>
          </a:prstGeom>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E731E8C9-7989-43DD-99AB-A0FD7B0731A1}"/>
              </a:ext>
            </a:extLst>
          </p:cNvPr>
          <p:cNvCxnSpPr>
            <a:stCxn id="12" idx="3"/>
            <a:endCxn id="23" idx="1"/>
          </p:cNvCxnSpPr>
          <p:nvPr/>
        </p:nvCxnSpPr>
        <p:spPr>
          <a:xfrm flipV="1">
            <a:off x="5564778" y="4616631"/>
            <a:ext cx="757643" cy="361407"/>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BEBB8379-7551-47E2-A051-379101C20054}"/>
              </a:ext>
            </a:extLst>
          </p:cNvPr>
          <p:cNvCxnSpPr>
            <a:stCxn id="12" idx="3"/>
            <a:endCxn id="24" idx="1"/>
          </p:cNvCxnSpPr>
          <p:nvPr/>
        </p:nvCxnSpPr>
        <p:spPr>
          <a:xfrm>
            <a:off x="5564778" y="4978038"/>
            <a:ext cx="757643" cy="289562"/>
          </a:xfrm>
          <a:prstGeom prst="line">
            <a:avLst/>
          </a:prstGeom>
        </p:spPr>
        <p:style>
          <a:lnRef idx="2">
            <a:schemeClr val="accent1"/>
          </a:lnRef>
          <a:fillRef idx="0">
            <a:schemeClr val="accent1"/>
          </a:fillRef>
          <a:effectRef idx="1">
            <a:schemeClr val="accent1"/>
          </a:effectRef>
          <a:fontRef idx="minor">
            <a:schemeClr val="tx1"/>
          </a:fontRef>
        </p:style>
      </p:cxnSp>
      <p:sp>
        <p:nvSpPr>
          <p:cNvPr id="78" name="Rectangle 77">
            <a:extLst>
              <a:ext uri="{FF2B5EF4-FFF2-40B4-BE49-F238E27FC236}">
                <a16:creationId xmlns:a16="http://schemas.microsoft.com/office/drawing/2014/main" id="{2766AF9A-B391-42CD-A6D2-BDD6C57D542E}"/>
              </a:ext>
            </a:extLst>
          </p:cNvPr>
          <p:cNvSpPr/>
          <p:nvPr/>
        </p:nvSpPr>
        <p:spPr>
          <a:xfrm>
            <a:off x="6890655" y="3611879"/>
            <a:ext cx="914401" cy="47679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CONDITION</a:t>
            </a:r>
          </a:p>
        </p:txBody>
      </p:sp>
      <p:cxnSp>
        <p:nvCxnSpPr>
          <p:cNvPr id="80" name="Straight Connector 79">
            <a:extLst>
              <a:ext uri="{FF2B5EF4-FFF2-40B4-BE49-F238E27FC236}">
                <a16:creationId xmlns:a16="http://schemas.microsoft.com/office/drawing/2014/main" id="{E09BC6BC-B00D-411F-AC35-5EB2A7DED340}"/>
              </a:ext>
            </a:extLst>
          </p:cNvPr>
          <p:cNvCxnSpPr>
            <a:cxnSpLocks/>
            <a:stCxn id="23" idx="0"/>
            <a:endCxn id="78" idx="2"/>
          </p:cNvCxnSpPr>
          <p:nvPr/>
        </p:nvCxnSpPr>
        <p:spPr>
          <a:xfrm flipV="1">
            <a:off x="6779622" y="4088674"/>
            <a:ext cx="568234" cy="291737"/>
          </a:xfrm>
          <a:prstGeom prst="line">
            <a:avLst/>
          </a:prstGeom>
        </p:spPr>
        <p:style>
          <a:lnRef idx="2">
            <a:schemeClr val="accent1"/>
          </a:lnRef>
          <a:fillRef idx="0">
            <a:schemeClr val="accent1"/>
          </a:fillRef>
          <a:effectRef idx="1">
            <a:schemeClr val="accent1"/>
          </a:effectRef>
          <a:fontRef idx="minor">
            <a:schemeClr val="tx1"/>
          </a:fontRef>
        </p:style>
      </p:cxnSp>
      <p:sp>
        <p:nvSpPr>
          <p:cNvPr id="84" name="Rectangle 83">
            <a:extLst>
              <a:ext uri="{FF2B5EF4-FFF2-40B4-BE49-F238E27FC236}">
                <a16:creationId xmlns:a16="http://schemas.microsoft.com/office/drawing/2014/main" id="{EA614AC6-542C-4BE2-BA15-76B33EAEC502}"/>
              </a:ext>
            </a:extLst>
          </p:cNvPr>
          <p:cNvSpPr/>
          <p:nvPr/>
        </p:nvSpPr>
        <p:spPr>
          <a:xfrm>
            <a:off x="7465419" y="5645335"/>
            <a:ext cx="914401" cy="3363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CONDITION</a:t>
            </a:r>
          </a:p>
        </p:txBody>
      </p:sp>
      <p:cxnSp>
        <p:nvCxnSpPr>
          <p:cNvPr id="86" name="Straight Connector 85">
            <a:extLst>
              <a:ext uri="{FF2B5EF4-FFF2-40B4-BE49-F238E27FC236}">
                <a16:creationId xmlns:a16="http://schemas.microsoft.com/office/drawing/2014/main" id="{ADF148C9-EFE1-4E95-8B1A-95766096699E}"/>
              </a:ext>
            </a:extLst>
          </p:cNvPr>
          <p:cNvCxnSpPr>
            <a:cxnSpLocks/>
            <a:endCxn id="84" idx="1"/>
          </p:cNvCxnSpPr>
          <p:nvPr/>
        </p:nvCxnSpPr>
        <p:spPr>
          <a:xfrm flipV="1">
            <a:off x="5564775" y="5813521"/>
            <a:ext cx="1900644" cy="25578"/>
          </a:xfrm>
          <a:prstGeom prst="line">
            <a:avLst/>
          </a:prstGeom>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433F8785-A1AE-4C62-8519-CBB869737AB5}"/>
              </a:ext>
            </a:extLst>
          </p:cNvPr>
          <p:cNvSpPr/>
          <p:nvPr/>
        </p:nvSpPr>
        <p:spPr>
          <a:xfrm>
            <a:off x="7465418" y="4776106"/>
            <a:ext cx="914402" cy="3363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CONDITION</a:t>
            </a:r>
          </a:p>
        </p:txBody>
      </p:sp>
      <p:sp>
        <p:nvSpPr>
          <p:cNvPr id="88" name="Rectangle 87">
            <a:extLst>
              <a:ext uri="{FF2B5EF4-FFF2-40B4-BE49-F238E27FC236}">
                <a16:creationId xmlns:a16="http://schemas.microsoft.com/office/drawing/2014/main" id="{F908A65C-FA06-4E61-A597-249F9D3CB181}"/>
              </a:ext>
            </a:extLst>
          </p:cNvPr>
          <p:cNvSpPr/>
          <p:nvPr/>
        </p:nvSpPr>
        <p:spPr>
          <a:xfrm>
            <a:off x="7465419" y="5245556"/>
            <a:ext cx="914401" cy="2667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CONDITION</a:t>
            </a:r>
          </a:p>
        </p:txBody>
      </p:sp>
      <p:cxnSp>
        <p:nvCxnSpPr>
          <p:cNvPr id="90" name="Straight Connector 89">
            <a:extLst>
              <a:ext uri="{FF2B5EF4-FFF2-40B4-BE49-F238E27FC236}">
                <a16:creationId xmlns:a16="http://schemas.microsoft.com/office/drawing/2014/main" id="{B666B4AB-9F6B-40E5-9D86-90F843D44F5D}"/>
              </a:ext>
            </a:extLst>
          </p:cNvPr>
          <p:cNvCxnSpPr>
            <a:stCxn id="24" idx="3"/>
            <a:endCxn id="87" idx="1"/>
          </p:cNvCxnSpPr>
          <p:nvPr/>
        </p:nvCxnSpPr>
        <p:spPr>
          <a:xfrm flipV="1">
            <a:off x="7236823" y="4944292"/>
            <a:ext cx="228595" cy="323308"/>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2AF5B29F-3859-4DB8-9C22-33A69443F201}"/>
              </a:ext>
            </a:extLst>
          </p:cNvPr>
          <p:cNvCxnSpPr>
            <a:stCxn id="24" idx="3"/>
            <a:endCxn id="88" idx="1"/>
          </p:cNvCxnSpPr>
          <p:nvPr/>
        </p:nvCxnSpPr>
        <p:spPr>
          <a:xfrm>
            <a:off x="7236823" y="5267600"/>
            <a:ext cx="228596" cy="111306"/>
          </a:xfrm>
          <a:prstGeom prst="line">
            <a:avLst/>
          </a:prstGeom>
        </p:spPr>
        <p:style>
          <a:lnRef idx="2">
            <a:schemeClr val="accent1"/>
          </a:lnRef>
          <a:fillRef idx="0">
            <a:schemeClr val="accent1"/>
          </a:fillRef>
          <a:effectRef idx="1">
            <a:schemeClr val="accent1"/>
          </a:effectRef>
          <a:fontRef idx="minor">
            <a:schemeClr val="tx1"/>
          </a:fontRef>
        </p:style>
      </p:cxnSp>
      <p:sp>
        <p:nvSpPr>
          <p:cNvPr id="93" name="Rectangle 92">
            <a:extLst>
              <a:ext uri="{FF2B5EF4-FFF2-40B4-BE49-F238E27FC236}">
                <a16:creationId xmlns:a16="http://schemas.microsoft.com/office/drawing/2014/main" id="{0A56FE31-51FD-43EA-A584-7B4C50EF2756}"/>
              </a:ext>
            </a:extLst>
          </p:cNvPr>
          <p:cNvSpPr/>
          <p:nvPr/>
        </p:nvSpPr>
        <p:spPr>
          <a:xfrm>
            <a:off x="8680268" y="4419603"/>
            <a:ext cx="914401" cy="3380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CONDITION</a:t>
            </a:r>
          </a:p>
        </p:txBody>
      </p:sp>
      <p:sp>
        <p:nvSpPr>
          <p:cNvPr id="94" name="Rectangle 93">
            <a:extLst>
              <a:ext uri="{FF2B5EF4-FFF2-40B4-BE49-F238E27FC236}">
                <a16:creationId xmlns:a16="http://schemas.microsoft.com/office/drawing/2014/main" id="{E1F27EAA-5DB8-4BC9-BA6C-DE1824EED05A}"/>
              </a:ext>
            </a:extLst>
          </p:cNvPr>
          <p:cNvSpPr/>
          <p:nvPr/>
        </p:nvSpPr>
        <p:spPr>
          <a:xfrm>
            <a:off x="8249190" y="3953152"/>
            <a:ext cx="881743" cy="3314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CONDITION</a:t>
            </a:r>
          </a:p>
        </p:txBody>
      </p:sp>
      <p:sp>
        <p:nvSpPr>
          <p:cNvPr id="95" name="Rectangle 94">
            <a:extLst>
              <a:ext uri="{FF2B5EF4-FFF2-40B4-BE49-F238E27FC236}">
                <a16:creationId xmlns:a16="http://schemas.microsoft.com/office/drawing/2014/main" id="{5E0B5E4F-D886-4AA6-A342-A9C19EC7677A}"/>
              </a:ext>
            </a:extLst>
          </p:cNvPr>
          <p:cNvSpPr/>
          <p:nvPr/>
        </p:nvSpPr>
        <p:spPr>
          <a:xfrm>
            <a:off x="9751423" y="4419603"/>
            <a:ext cx="914401" cy="3178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CONDITION</a:t>
            </a:r>
          </a:p>
        </p:txBody>
      </p:sp>
      <p:sp>
        <p:nvSpPr>
          <p:cNvPr id="96" name="Rectangle 95">
            <a:extLst>
              <a:ext uri="{FF2B5EF4-FFF2-40B4-BE49-F238E27FC236}">
                <a16:creationId xmlns:a16="http://schemas.microsoft.com/office/drawing/2014/main" id="{BAAC0029-CC8A-4DA5-B6FD-DB1360DD3867}"/>
              </a:ext>
            </a:extLst>
          </p:cNvPr>
          <p:cNvSpPr/>
          <p:nvPr/>
        </p:nvSpPr>
        <p:spPr>
          <a:xfrm>
            <a:off x="10907486" y="4088674"/>
            <a:ext cx="986242" cy="2846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CONDITION</a:t>
            </a:r>
          </a:p>
        </p:txBody>
      </p:sp>
      <p:sp>
        <p:nvSpPr>
          <p:cNvPr id="97" name="Rectangle 96">
            <a:extLst>
              <a:ext uri="{FF2B5EF4-FFF2-40B4-BE49-F238E27FC236}">
                <a16:creationId xmlns:a16="http://schemas.microsoft.com/office/drawing/2014/main" id="{E502C4FC-D478-4385-9A15-57C51569863D}"/>
              </a:ext>
            </a:extLst>
          </p:cNvPr>
          <p:cNvSpPr/>
          <p:nvPr/>
        </p:nvSpPr>
        <p:spPr>
          <a:xfrm>
            <a:off x="10907486" y="4717325"/>
            <a:ext cx="986242" cy="2607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CONDITION</a:t>
            </a:r>
          </a:p>
        </p:txBody>
      </p:sp>
      <p:cxnSp>
        <p:nvCxnSpPr>
          <p:cNvPr id="99" name="Straight Connector 98">
            <a:extLst>
              <a:ext uri="{FF2B5EF4-FFF2-40B4-BE49-F238E27FC236}">
                <a16:creationId xmlns:a16="http://schemas.microsoft.com/office/drawing/2014/main" id="{681E1A05-330A-4F90-9D60-C985FB94ECF1}"/>
              </a:ext>
            </a:extLst>
          </p:cNvPr>
          <p:cNvCxnSpPr>
            <a:cxnSpLocks/>
          </p:cNvCxnSpPr>
          <p:nvPr/>
        </p:nvCxnSpPr>
        <p:spPr>
          <a:xfrm flipV="1">
            <a:off x="8138156" y="4284620"/>
            <a:ext cx="418015" cy="47244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601BECD7-5F5C-417D-8816-DFCA6E784012}"/>
              </a:ext>
            </a:extLst>
          </p:cNvPr>
          <p:cNvCxnSpPr>
            <a:cxnSpLocks/>
            <a:endCxn id="93" idx="1"/>
          </p:cNvCxnSpPr>
          <p:nvPr/>
        </p:nvCxnSpPr>
        <p:spPr>
          <a:xfrm flipV="1">
            <a:off x="8138156" y="4588606"/>
            <a:ext cx="542112" cy="168454"/>
          </a:xfrm>
          <a:prstGeom prst="line">
            <a:avLst/>
          </a:prstGeom>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5733A99E-DFF3-4ACF-85A3-57F9A0429414}"/>
              </a:ext>
            </a:extLst>
          </p:cNvPr>
          <p:cNvCxnSpPr>
            <a:stCxn id="93" idx="3"/>
            <a:endCxn id="95" idx="1"/>
          </p:cNvCxnSpPr>
          <p:nvPr/>
        </p:nvCxnSpPr>
        <p:spPr>
          <a:xfrm flipV="1">
            <a:off x="9594669" y="4578534"/>
            <a:ext cx="156754" cy="10072"/>
          </a:xfrm>
          <a:prstGeom prst="line">
            <a:avLst/>
          </a:prstGeom>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97B31697-252A-48F5-B3FE-51BD89562F4E}"/>
              </a:ext>
            </a:extLst>
          </p:cNvPr>
          <p:cNvCxnSpPr>
            <a:stCxn id="95" idx="3"/>
            <a:endCxn id="96" idx="1"/>
          </p:cNvCxnSpPr>
          <p:nvPr/>
        </p:nvCxnSpPr>
        <p:spPr>
          <a:xfrm flipV="1">
            <a:off x="10665824" y="4231006"/>
            <a:ext cx="241662" cy="34752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4A822EB6-9E01-4E93-843A-D88A49E36DD4}"/>
              </a:ext>
            </a:extLst>
          </p:cNvPr>
          <p:cNvCxnSpPr>
            <a:stCxn id="95" idx="3"/>
            <a:endCxn id="97" idx="1"/>
          </p:cNvCxnSpPr>
          <p:nvPr/>
        </p:nvCxnSpPr>
        <p:spPr>
          <a:xfrm>
            <a:off x="10665824" y="4578534"/>
            <a:ext cx="241662" cy="269147"/>
          </a:xfrm>
          <a:prstGeom prst="line">
            <a:avLst/>
          </a:prstGeom>
        </p:spPr>
        <p:style>
          <a:lnRef idx="2">
            <a:schemeClr val="accent1"/>
          </a:lnRef>
          <a:fillRef idx="0">
            <a:schemeClr val="accent1"/>
          </a:fillRef>
          <a:effectRef idx="1">
            <a:schemeClr val="accent1"/>
          </a:effectRef>
          <a:fontRef idx="minor">
            <a:schemeClr val="tx1"/>
          </a:fontRef>
        </p:style>
      </p:cxnSp>
      <p:sp>
        <p:nvSpPr>
          <p:cNvPr id="113" name="Rectangle 112">
            <a:extLst>
              <a:ext uri="{FF2B5EF4-FFF2-40B4-BE49-F238E27FC236}">
                <a16:creationId xmlns:a16="http://schemas.microsoft.com/office/drawing/2014/main" id="{B2C077E2-9C42-406C-8FA2-D719DD8B8387}"/>
              </a:ext>
            </a:extLst>
          </p:cNvPr>
          <p:cNvSpPr/>
          <p:nvPr/>
        </p:nvSpPr>
        <p:spPr>
          <a:xfrm>
            <a:off x="8778241" y="5643701"/>
            <a:ext cx="973182" cy="3477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CONDITION</a:t>
            </a:r>
          </a:p>
        </p:txBody>
      </p:sp>
      <p:cxnSp>
        <p:nvCxnSpPr>
          <p:cNvPr id="115" name="Straight Connector 114">
            <a:extLst>
              <a:ext uri="{FF2B5EF4-FFF2-40B4-BE49-F238E27FC236}">
                <a16:creationId xmlns:a16="http://schemas.microsoft.com/office/drawing/2014/main" id="{C587B7C3-52AC-421C-BB81-0066112B2D69}"/>
              </a:ext>
            </a:extLst>
          </p:cNvPr>
          <p:cNvCxnSpPr>
            <a:stCxn id="84" idx="3"/>
            <a:endCxn id="113" idx="1"/>
          </p:cNvCxnSpPr>
          <p:nvPr/>
        </p:nvCxnSpPr>
        <p:spPr>
          <a:xfrm>
            <a:off x="8379820" y="5813521"/>
            <a:ext cx="398421" cy="4080"/>
          </a:xfrm>
          <a:prstGeom prst="line">
            <a:avLst/>
          </a:prstGeom>
        </p:spPr>
        <p:style>
          <a:lnRef idx="2">
            <a:schemeClr val="accent1"/>
          </a:lnRef>
          <a:fillRef idx="0">
            <a:schemeClr val="accent1"/>
          </a:fillRef>
          <a:effectRef idx="1">
            <a:schemeClr val="accent1"/>
          </a:effectRef>
          <a:fontRef idx="minor">
            <a:schemeClr val="tx1"/>
          </a:fontRef>
        </p:style>
      </p:cxnSp>
      <p:sp>
        <p:nvSpPr>
          <p:cNvPr id="116" name="Rectangle 115">
            <a:extLst>
              <a:ext uri="{FF2B5EF4-FFF2-40B4-BE49-F238E27FC236}">
                <a16:creationId xmlns:a16="http://schemas.microsoft.com/office/drawing/2014/main" id="{4D56F86D-C66E-4A38-9F07-346033D0BB47}"/>
              </a:ext>
            </a:extLst>
          </p:cNvPr>
          <p:cNvSpPr/>
          <p:nvPr/>
        </p:nvSpPr>
        <p:spPr>
          <a:xfrm>
            <a:off x="10156358" y="5643701"/>
            <a:ext cx="914402" cy="3477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CONDITION</a:t>
            </a:r>
          </a:p>
        </p:txBody>
      </p:sp>
      <p:cxnSp>
        <p:nvCxnSpPr>
          <p:cNvPr id="118" name="Straight Connector 117">
            <a:extLst>
              <a:ext uri="{FF2B5EF4-FFF2-40B4-BE49-F238E27FC236}">
                <a16:creationId xmlns:a16="http://schemas.microsoft.com/office/drawing/2014/main" id="{85ACA1CD-DD04-4AD0-96DB-E990F231525C}"/>
              </a:ext>
            </a:extLst>
          </p:cNvPr>
          <p:cNvCxnSpPr>
            <a:stCxn id="113" idx="3"/>
            <a:endCxn id="116" idx="1"/>
          </p:cNvCxnSpPr>
          <p:nvPr/>
        </p:nvCxnSpPr>
        <p:spPr>
          <a:xfrm>
            <a:off x="9751423" y="5817601"/>
            <a:ext cx="404935" cy="0"/>
          </a:xfrm>
          <a:prstGeom prst="line">
            <a:avLst/>
          </a:prstGeom>
        </p:spPr>
        <p:style>
          <a:lnRef idx="2">
            <a:schemeClr val="accent1"/>
          </a:lnRef>
          <a:fillRef idx="0">
            <a:schemeClr val="accent1"/>
          </a:fillRef>
          <a:effectRef idx="1">
            <a:schemeClr val="accent1"/>
          </a:effectRef>
          <a:fontRef idx="minor">
            <a:schemeClr val="tx1"/>
          </a:fontRef>
        </p:style>
      </p:cxnSp>
      <p:sp>
        <p:nvSpPr>
          <p:cNvPr id="119" name="Rectangle 118">
            <a:extLst>
              <a:ext uri="{FF2B5EF4-FFF2-40B4-BE49-F238E27FC236}">
                <a16:creationId xmlns:a16="http://schemas.microsoft.com/office/drawing/2014/main" id="{D2F30B95-962B-4945-92BE-3BE06FB09445}"/>
              </a:ext>
            </a:extLst>
          </p:cNvPr>
          <p:cNvSpPr/>
          <p:nvPr/>
        </p:nvSpPr>
        <p:spPr>
          <a:xfrm>
            <a:off x="10861763" y="2721362"/>
            <a:ext cx="973159" cy="32200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ACTION</a:t>
            </a:r>
          </a:p>
        </p:txBody>
      </p:sp>
      <p:sp>
        <p:nvSpPr>
          <p:cNvPr id="120" name="Rectangle 119">
            <a:extLst>
              <a:ext uri="{FF2B5EF4-FFF2-40B4-BE49-F238E27FC236}">
                <a16:creationId xmlns:a16="http://schemas.microsoft.com/office/drawing/2014/main" id="{B51CA0C4-B17B-4993-9AB1-13BFED41BF1D}"/>
              </a:ext>
            </a:extLst>
          </p:cNvPr>
          <p:cNvSpPr/>
          <p:nvPr/>
        </p:nvSpPr>
        <p:spPr>
          <a:xfrm>
            <a:off x="10861763" y="2129583"/>
            <a:ext cx="986237" cy="3430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ACTION</a:t>
            </a:r>
          </a:p>
        </p:txBody>
      </p:sp>
      <p:cxnSp>
        <p:nvCxnSpPr>
          <p:cNvPr id="122" name="Straight Connector 121">
            <a:extLst>
              <a:ext uri="{FF2B5EF4-FFF2-40B4-BE49-F238E27FC236}">
                <a16:creationId xmlns:a16="http://schemas.microsoft.com/office/drawing/2014/main" id="{28CD5E67-80BA-464F-8F75-AF25FAF059B4}"/>
              </a:ext>
            </a:extLst>
          </p:cNvPr>
          <p:cNvCxnSpPr>
            <a:cxnSpLocks/>
            <a:stCxn id="66" idx="3"/>
            <a:endCxn id="120" idx="1"/>
          </p:cNvCxnSpPr>
          <p:nvPr/>
        </p:nvCxnSpPr>
        <p:spPr>
          <a:xfrm flipV="1">
            <a:off x="10384969" y="2301101"/>
            <a:ext cx="476794" cy="357192"/>
          </a:xfrm>
          <a:prstGeom prst="line">
            <a:avLst/>
          </a:prstGeom>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9620164A-B81C-453A-B5FA-1BECA89A8006}"/>
              </a:ext>
            </a:extLst>
          </p:cNvPr>
          <p:cNvCxnSpPr>
            <a:cxnSpLocks/>
            <a:stCxn id="67" idx="3"/>
            <a:endCxn id="119" idx="1"/>
          </p:cNvCxnSpPr>
          <p:nvPr/>
        </p:nvCxnSpPr>
        <p:spPr>
          <a:xfrm flipV="1">
            <a:off x="10398016" y="2882365"/>
            <a:ext cx="463747" cy="346884"/>
          </a:xfrm>
          <a:prstGeom prst="line">
            <a:avLst/>
          </a:prstGeom>
        </p:spPr>
        <p:style>
          <a:lnRef idx="2">
            <a:schemeClr val="accent1"/>
          </a:lnRef>
          <a:fillRef idx="0">
            <a:schemeClr val="accent1"/>
          </a:fillRef>
          <a:effectRef idx="1">
            <a:schemeClr val="accent1"/>
          </a:effectRef>
          <a:fontRef idx="minor">
            <a:schemeClr val="tx1"/>
          </a:fontRef>
        </p:style>
      </p:cxnSp>
      <p:sp>
        <p:nvSpPr>
          <p:cNvPr id="125" name="Rectangle 124">
            <a:extLst>
              <a:ext uri="{FF2B5EF4-FFF2-40B4-BE49-F238E27FC236}">
                <a16:creationId xmlns:a16="http://schemas.microsoft.com/office/drawing/2014/main" id="{85E183A0-AB02-4FF5-8C07-5326B34216EE}"/>
              </a:ext>
            </a:extLst>
          </p:cNvPr>
          <p:cNvSpPr/>
          <p:nvPr/>
        </p:nvSpPr>
        <p:spPr>
          <a:xfrm>
            <a:off x="8778240" y="5126900"/>
            <a:ext cx="973181" cy="3477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CONDITION</a:t>
            </a:r>
          </a:p>
        </p:txBody>
      </p:sp>
      <p:cxnSp>
        <p:nvCxnSpPr>
          <p:cNvPr id="127" name="Straight Connector 126">
            <a:extLst>
              <a:ext uri="{FF2B5EF4-FFF2-40B4-BE49-F238E27FC236}">
                <a16:creationId xmlns:a16="http://schemas.microsoft.com/office/drawing/2014/main" id="{9F0CF64D-0035-42A3-B149-7ABC6679CE6B}"/>
              </a:ext>
            </a:extLst>
          </p:cNvPr>
          <p:cNvCxnSpPr>
            <a:stCxn id="125" idx="2"/>
            <a:endCxn id="113" idx="0"/>
          </p:cNvCxnSpPr>
          <p:nvPr/>
        </p:nvCxnSpPr>
        <p:spPr>
          <a:xfrm>
            <a:off x="9264831" y="5474699"/>
            <a:ext cx="1" cy="169002"/>
          </a:xfrm>
          <a:prstGeom prst="line">
            <a:avLst/>
          </a:prstGeom>
        </p:spPr>
        <p:style>
          <a:lnRef idx="2">
            <a:schemeClr val="accent1"/>
          </a:lnRef>
          <a:fillRef idx="0">
            <a:schemeClr val="accent1"/>
          </a:fillRef>
          <a:effectRef idx="1">
            <a:schemeClr val="accent1"/>
          </a:effectRef>
          <a:fontRef idx="minor">
            <a:schemeClr val="tx1"/>
          </a:fontRef>
        </p:style>
      </p:cxnSp>
      <p:sp>
        <p:nvSpPr>
          <p:cNvPr id="128" name="Rectangle 127">
            <a:extLst>
              <a:ext uri="{FF2B5EF4-FFF2-40B4-BE49-F238E27FC236}">
                <a16:creationId xmlns:a16="http://schemas.microsoft.com/office/drawing/2014/main" id="{0B6EA353-C63E-46F5-B34A-DEC481EF376A}"/>
              </a:ext>
            </a:extLst>
          </p:cNvPr>
          <p:cNvSpPr/>
          <p:nvPr/>
        </p:nvSpPr>
        <p:spPr>
          <a:xfrm>
            <a:off x="10097577" y="5126899"/>
            <a:ext cx="973181" cy="2680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CONDITION</a:t>
            </a:r>
          </a:p>
        </p:txBody>
      </p:sp>
      <p:cxnSp>
        <p:nvCxnSpPr>
          <p:cNvPr id="130" name="Straight Connector 129">
            <a:extLst>
              <a:ext uri="{FF2B5EF4-FFF2-40B4-BE49-F238E27FC236}">
                <a16:creationId xmlns:a16="http://schemas.microsoft.com/office/drawing/2014/main" id="{2474E893-9D6F-4F81-92D1-5005F266D7B7}"/>
              </a:ext>
            </a:extLst>
          </p:cNvPr>
          <p:cNvCxnSpPr>
            <a:stCxn id="125" idx="3"/>
            <a:endCxn id="128" idx="1"/>
          </p:cNvCxnSpPr>
          <p:nvPr/>
        </p:nvCxnSpPr>
        <p:spPr>
          <a:xfrm flipV="1">
            <a:off x="9751421" y="5260929"/>
            <a:ext cx="346156" cy="39871"/>
          </a:xfrm>
          <a:prstGeom prst="line">
            <a:avLst/>
          </a:prstGeom>
        </p:spPr>
        <p:style>
          <a:lnRef idx="2">
            <a:schemeClr val="accent1"/>
          </a:lnRef>
          <a:fillRef idx="0">
            <a:schemeClr val="accent1"/>
          </a:fillRef>
          <a:effectRef idx="1">
            <a:schemeClr val="accent1"/>
          </a:effectRef>
          <a:fontRef idx="minor">
            <a:schemeClr val="tx1"/>
          </a:fontRef>
        </p:style>
      </p:cxnSp>
      <p:sp>
        <p:nvSpPr>
          <p:cNvPr id="131" name="Rectangle 130">
            <a:extLst>
              <a:ext uri="{FF2B5EF4-FFF2-40B4-BE49-F238E27FC236}">
                <a16:creationId xmlns:a16="http://schemas.microsoft.com/office/drawing/2014/main" id="{6543800D-CCDA-44E7-98D2-ED355A47CAED}"/>
              </a:ext>
            </a:extLst>
          </p:cNvPr>
          <p:cNvSpPr/>
          <p:nvPr/>
        </p:nvSpPr>
        <p:spPr>
          <a:xfrm>
            <a:off x="10907468" y="3517926"/>
            <a:ext cx="986242" cy="3655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CONDITION</a:t>
            </a:r>
          </a:p>
        </p:txBody>
      </p:sp>
      <p:cxnSp>
        <p:nvCxnSpPr>
          <p:cNvPr id="133" name="Straight Connector 132">
            <a:extLst>
              <a:ext uri="{FF2B5EF4-FFF2-40B4-BE49-F238E27FC236}">
                <a16:creationId xmlns:a16="http://schemas.microsoft.com/office/drawing/2014/main" id="{145248B0-7CEA-478B-B885-7A3B51DE9A8F}"/>
              </a:ext>
            </a:extLst>
          </p:cNvPr>
          <p:cNvCxnSpPr>
            <a:cxnSpLocks/>
            <a:stCxn id="96" idx="0"/>
            <a:endCxn id="131" idx="2"/>
          </p:cNvCxnSpPr>
          <p:nvPr/>
        </p:nvCxnSpPr>
        <p:spPr>
          <a:xfrm flipH="1" flipV="1">
            <a:off x="11400589" y="3883478"/>
            <a:ext cx="18" cy="205196"/>
          </a:xfrm>
          <a:prstGeom prst="line">
            <a:avLst/>
          </a:prstGeom>
        </p:spPr>
        <p:style>
          <a:lnRef idx="2">
            <a:schemeClr val="accent1"/>
          </a:lnRef>
          <a:fillRef idx="0">
            <a:schemeClr val="accent1"/>
          </a:fillRef>
          <a:effectRef idx="1">
            <a:schemeClr val="accent1"/>
          </a:effectRef>
          <a:fontRef idx="minor">
            <a:schemeClr val="tx1"/>
          </a:fontRef>
        </p:style>
      </p:cxnSp>
      <p:sp>
        <p:nvSpPr>
          <p:cNvPr id="135" name="Rectangle 134">
            <a:extLst>
              <a:ext uri="{FF2B5EF4-FFF2-40B4-BE49-F238E27FC236}">
                <a16:creationId xmlns:a16="http://schemas.microsoft.com/office/drawing/2014/main" id="{F9AC6E89-91FA-48C6-A488-2021DE7B28F0}"/>
              </a:ext>
            </a:extLst>
          </p:cNvPr>
          <p:cNvSpPr/>
          <p:nvPr/>
        </p:nvSpPr>
        <p:spPr>
          <a:xfrm>
            <a:off x="10848686" y="872217"/>
            <a:ext cx="986237" cy="3865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ACTION</a:t>
            </a:r>
          </a:p>
        </p:txBody>
      </p:sp>
      <p:sp>
        <p:nvSpPr>
          <p:cNvPr id="136" name="Rectangle 135">
            <a:extLst>
              <a:ext uri="{FF2B5EF4-FFF2-40B4-BE49-F238E27FC236}">
                <a16:creationId xmlns:a16="http://schemas.microsoft.com/office/drawing/2014/main" id="{69AFCADD-958E-49A0-BEEF-EF4B9A68BA71}"/>
              </a:ext>
            </a:extLst>
          </p:cNvPr>
          <p:cNvSpPr/>
          <p:nvPr/>
        </p:nvSpPr>
        <p:spPr>
          <a:xfrm>
            <a:off x="10871553" y="1368614"/>
            <a:ext cx="963369" cy="39514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ACTION</a:t>
            </a:r>
          </a:p>
        </p:txBody>
      </p:sp>
      <p:cxnSp>
        <p:nvCxnSpPr>
          <p:cNvPr id="138" name="Straight Connector 137">
            <a:extLst>
              <a:ext uri="{FF2B5EF4-FFF2-40B4-BE49-F238E27FC236}">
                <a16:creationId xmlns:a16="http://schemas.microsoft.com/office/drawing/2014/main" id="{6F412F82-7528-48BB-A1D9-AF77DAEC513F}"/>
              </a:ext>
            </a:extLst>
          </p:cNvPr>
          <p:cNvCxnSpPr>
            <a:stCxn id="19" idx="3"/>
            <a:endCxn id="135" idx="1"/>
          </p:cNvCxnSpPr>
          <p:nvPr/>
        </p:nvCxnSpPr>
        <p:spPr>
          <a:xfrm>
            <a:off x="10384977" y="1014549"/>
            <a:ext cx="463709" cy="5095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FB8C856F-2F81-4442-BBBD-2E0BAFAFCD66}"/>
              </a:ext>
            </a:extLst>
          </p:cNvPr>
          <p:cNvCxnSpPr>
            <a:stCxn id="19" idx="3"/>
            <a:endCxn id="136" idx="1"/>
          </p:cNvCxnSpPr>
          <p:nvPr/>
        </p:nvCxnSpPr>
        <p:spPr>
          <a:xfrm>
            <a:off x="10384977" y="1014549"/>
            <a:ext cx="486576" cy="551637"/>
          </a:xfrm>
          <a:prstGeom prst="line">
            <a:avLst/>
          </a:prstGeom>
        </p:spPr>
        <p:style>
          <a:lnRef idx="2">
            <a:schemeClr val="accent1"/>
          </a:lnRef>
          <a:fillRef idx="0">
            <a:schemeClr val="accent1"/>
          </a:fillRef>
          <a:effectRef idx="1">
            <a:schemeClr val="accent1"/>
          </a:effectRef>
          <a:fontRef idx="minor">
            <a:schemeClr val="tx1"/>
          </a:fontRef>
        </p:style>
      </p:cxnSp>
      <p:sp>
        <p:nvSpPr>
          <p:cNvPr id="146" name="Rectangle 145">
            <a:extLst>
              <a:ext uri="{FF2B5EF4-FFF2-40B4-BE49-F238E27FC236}">
                <a16:creationId xmlns:a16="http://schemas.microsoft.com/office/drawing/2014/main" id="{DFF734CE-7CA2-4871-AE32-577AA741B294}"/>
              </a:ext>
            </a:extLst>
          </p:cNvPr>
          <p:cNvSpPr/>
          <p:nvPr/>
        </p:nvSpPr>
        <p:spPr>
          <a:xfrm>
            <a:off x="8255734" y="3429000"/>
            <a:ext cx="875199" cy="3990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CONDITION</a:t>
            </a:r>
          </a:p>
        </p:txBody>
      </p:sp>
      <p:cxnSp>
        <p:nvCxnSpPr>
          <p:cNvPr id="148" name="Straight Connector 147">
            <a:extLst>
              <a:ext uri="{FF2B5EF4-FFF2-40B4-BE49-F238E27FC236}">
                <a16:creationId xmlns:a16="http://schemas.microsoft.com/office/drawing/2014/main" id="{2A06C76C-D2D4-481B-8A30-940612F0D733}"/>
              </a:ext>
            </a:extLst>
          </p:cNvPr>
          <p:cNvCxnSpPr>
            <a:stCxn id="94" idx="0"/>
            <a:endCxn id="146" idx="2"/>
          </p:cNvCxnSpPr>
          <p:nvPr/>
        </p:nvCxnSpPr>
        <p:spPr>
          <a:xfrm flipV="1">
            <a:off x="8690062" y="3828019"/>
            <a:ext cx="3272" cy="125133"/>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B46DD507-5CBE-4672-8FC8-42FE679A6AF2}"/>
              </a:ext>
            </a:extLst>
          </p:cNvPr>
          <p:cNvSpPr/>
          <p:nvPr/>
        </p:nvSpPr>
        <p:spPr>
          <a:xfrm>
            <a:off x="370122" y="1052930"/>
            <a:ext cx="3958037" cy="646331"/>
          </a:xfrm>
          <a:prstGeom prst="rect">
            <a:avLst/>
          </a:prstGeom>
        </p:spPr>
        <p:txBody>
          <a:bodyPr wrap="square">
            <a:spAutoFit/>
          </a:bodyPr>
          <a:lstStyle/>
          <a:p>
            <a:r>
              <a:rPr lang="en-US" b="1" dirty="0"/>
              <a:t>CAUSE AND EFFECT DIAGRAMS ARE NOT STRAIGHT FORWARD</a:t>
            </a:r>
          </a:p>
        </p:txBody>
      </p:sp>
      <p:sp>
        <p:nvSpPr>
          <p:cNvPr id="27" name="Title 26">
            <a:extLst>
              <a:ext uri="{FF2B5EF4-FFF2-40B4-BE49-F238E27FC236}">
                <a16:creationId xmlns:a16="http://schemas.microsoft.com/office/drawing/2014/main" id="{1C6F85E1-90EB-4895-9BCA-9C1356349116}"/>
              </a:ext>
            </a:extLst>
          </p:cNvPr>
          <p:cNvSpPr>
            <a:spLocks noGrp="1"/>
          </p:cNvSpPr>
          <p:nvPr>
            <p:ph type="title"/>
          </p:nvPr>
        </p:nvSpPr>
        <p:spPr/>
        <p:txBody>
          <a:bodyPr/>
          <a:lstStyle/>
          <a:p>
            <a:r>
              <a:rPr lang="en-US" dirty="0"/>
              <a:t>Completing an RCA, Step 10: Create the Cause-and-Effect Diagram </a:t>
            </a:r>
          </a:p>
        </p:txBody>
      </p:sp>
      <p:sp>
        <p:nvSpPr>
          <p:cNvPr id="91" name="Double Wave 90">
            <a:extLst>
              <a:ext uri="{FF2B5EF4-FFF2-40B4-BE49-F238E27FC236}">
                <a16:creationId xmlns:a16="http://schemas.microsoft.com/office/drawing/2014/main" id="{A9BF182A-83BC-4D41-9A4B-704BC47FB61D}"/>
              </a:ext>
            </a:extLst>
          </p:cNvPr>
          <p:cNvSpPr/>
          <p:nvPr/>
        </p:nvSpPr>
        <p:spPr>
          <a:xfrm>
            <a:off x="11203460" y="-10203"/>
            <a:ext cx="988540" cy="914400"/>
          </a:xfrm>
          <a:prstGeom prst="doubleWav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RCA Guidebook, p 17</a:t>
            </a:r>
          </a:p>
        </p:txBody>
      </p:sp>
    </p:spTree>
    <p:extLst>
      <p:ext uri="{BB962C8B-B14F-4D97-AF65-F5344CB8AC3E}">
        <p14:creationId xmlns:p14="http://schemas.microsoft.com/office/powerpoint/2010/main" val="3576312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A44A28-E7B3-4E4E-B558-15257C5E46B9}"/>
              </a:ext>
            </a:extLst>
          </p:cNvPr>
          <p:cNvSpPr>
            <a:spLocks noGrp="1"/>
          </p:cNvSpPr>
          <p:nvPr>
            <p:ph type="sldNum" sz="quarter" idx="12"/>
          </p:nvPr>
        </p:nvSpPr>
        <p:spPr/>
        <p:txBody>
          <a:bodyPr/>
          <a:lstStyle/>
          <a:p>
            <a:fld id="{D983F1FA-211D-3044-9E35-958DFBC26156}" type="slidenum">
              <a:rPr lang="en-US" smtClean="0">
                <a:solidFill>
                  <a:prstClr val="white"/>
                </a:solidFill>
              </a:rPr>
              <a:pPr/>
              <a:t>24</a:t>
            </a:fld>
            <a:endParaRPr lang="en-US">
              <a:solidFill>
                <a:prstClr val="white"/>
              </a:solidFill>
            </a:endParaRPr>
          </a:p>
        </p:txBody>
      </p:sp>
      <p:pic>
        <p:nvPicPr>
          <p:cNvPr id="4" name="Picture 3">
            <a:extLst>
              <a:ext uri="{FF2B5EF4-FFF2-40B4-BE49-F238E27FC236}">
                <a16:creationId xmlns:a16="http://schemas.microsoft.com/office/drawing/2014/main" id="{0D1F3EDE-9C0C-424A-A347-F4AF9AC68B71}"/>
              </a:ext>
            </a:extLst>
          </p:cNvPr>
          <p:cNvPicPr>
            <a:picLocks noChangeAspect="1"/>
          </p:cNvPicPr>
          <p:nvPr/>
        </p:nvPicPr>
        <p:blipFill>
          <a:blip r:embed="rId3"/>
          <a:stretch>
            <a:fillRect/>
          </a:stretch>
        </p:blipFill>
        <p:spPr>
          <a:xfrm>
            <a:off x="0" y="960205"/>
            <a:ext cx="11948984" cy="5069892"/>
          </a:xfrm>
          <a:prstGeom prst="rect">
            <a:avLst/>
          </a:prstGeom>
        </p:spPr>
      </p:pic>
      <p:sp>
        <p:nvSpPr>
          <p:cNvPr id="5" name="TextBox 4">
            <a:extLst>
              <a:ext uri="{FF2B5EF4-FFF2-40B4-BE49-F238E27FC236}">
                <a16:creationId xmlns:a16="http://schemas.microsoft.com/office/drawing/2014/main" id="{8BEE0EE8-DB7A-441F-BD2B-DF466C9781AB}"/>
              </a:ext>
            </a:extLst>
          </p:cNvPr>
          <p:cNvSpPr txBox="1"/>
          <p:nvPr/>
        </p:nvSpPr>
        <p:spPr>
          <a:xfrm>
            <a:off x="518984" y="1125021"/>
            <a:ext cx="2552943" cy="369332"/>
          </a:xfrm>
          <a:prstGeom prst="rect">
            <a:avLst/>
          </a:prstGeom>
          <a:noFill/>
        </p:spPr>
        <p:txBody>
          <a:bodyPr wrap="none" rtlCol="0">
            <a:spAutoFit/>
          </a:bodyPr>
          <a:lstStyle/>
          <a:p>
            <a:r>
              <a:rPr lang="en-US" b="1" dirty="0"/>
              <a:t>WHEN DO WE STOP?</a:t>
            </a:r>
          </a:p>
        </p:txBody>
      </p:sp>
      <p:sp>
        <p:nvSpPr>
          <p:cNvPr id="7" name="Title 6">
            <a:extLst>
              <a:ext uri="{FF2B5EF4-FFF2-40B4-BE49-F238E27FC236}">
                <a16:creationId xmlns:a16="http://schemas.microsoft.com/office/drawing/2014/main" id="{CCDAA397-EEF0-4ECE-959E-2498251B57DC}"/>
              </a:ext>
            </a:extLst>
          </p:cNvPr>
          <p:cNvSpPr>
            <a:spLocks noGrp="1"/>
          </p:cNvSpPr>
          <p:nvPr>
            <p:ph type="title"/>
          </p:nvPr>
        </p:nvSpPr>
        <p:spPr/>
        <p:txBody>
          <a:bodyPr/>
          <a:lstStyle/>
          <a:p>
            <a:r>
              <a:rPr lang="en-US" dirty="0"/>
              <a:t>Completing an RCA, Step 10: Create the Cause-and-Effect Diagram </a:t>
            </a:r>
          </a:p>
        </p:txBody>
      </p:sp>
      <p:sp>
        <p:nvSpPr>
          <p:cNvPr id="8" name="Double Wave 7">
            <a:extLst>
              <a:ext uri="{FF2B5EF4-FFF2-40B4-BE49-F238E27FC236}">
                <a16:creationId xmlns:a16="http://schemas.microsoft.com/office/drawing/2014/main" id="{85DB3CE3-7D50-490B-9983-79E1AE90B48F}"/>
              </a:ext>
            </a:extLst>
          </p:cNvPr>
          <p:cNvSpPr/>
          <p:nvPr/>
        </p:nvSpPr>
        <p:spPr>
          <a:xfrm>
            <a:off x="11203460" y="0"/>
            <a:ext cx="988540" cy="914400"/>
          </a:xfrm>
          <a:prstGeom prst="doubleWav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RCA Guidebook, p 18</a:t>
            </a:r>
          </a:p>
        </p:txBody>
      </p:sp>
    </p:spTree>
    <p:extLst>
      <p:ext uri="{BB962C8B-B14F-4D97-AF65-F5344CB8AC3E}">
        <p14:creationId xmlns:p14="http://schemas.microsoft.com/office/powerpoint/2010/main" val="645878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09FCD7-8EEB-4339-A0DD-074B08638A84}"/>
              </a:ext>
            </a:extLst>
          </p:cNvPr>
          <p:cNvSpPr>
            <a:spLocks noGrp="1"/>
          </p:cNvSpPr>
          <p:nvPr>
            <p:ph type="body" sz="quarter" idx="11"/>
          </p:nvPr>
        </p:nvSpPr>
        <p:spPr>
          <a:xfrm>
            <a:off x="333376" y="940526"/>
            <a:ext cx="11109687" cy="4950823"/>
          </a:xfrm>
        </p:spPr>
        <p:txBody>
          <a:bodyPr>
            <a:normAutofit/>
          </a:bodyPr>
          <a:lstStyle/>
          <a:p>
            <a:r>
              <a:rPr lang="en-US" sz="2800" dirty="0"/>
              <a:t>STOP! When the RCA Team says:</a:t>
            </a:r>
          </a:p>
          <a:p>
            <a:endParaRPr lang="en-US" sz="2800" dirty="0"/>
          </a:p>
          <a:p>
            <a:pPr lvl="1"/>
            <a:r>
              <a:rPr lang="en-US" sz="2800" dirty="0"/>
              <a:t> </a:t>
            </a:r>
            <a:r>
              <a:rPr lang="en-US" sz="2600" dirty="0"/>
              <a:t>Who cares? </a:t>
            </a:r>
          </a:p>
          <a:p>
            <a:pPr lvl="1"/>
            <a:endParaRPr lang="en-US" sz="2600" dirty="0"/>
          </a:p>
          <a:p>
            <a:pPr lvl="1"/>
            <a:r>
              <a:rPr lang="en-US" sz="2600" dirty="0"/>
              <a:t> We don’t know anymore!</a:t>
            </a:r>
          </a:p>
          <a:p>
            <a:pPr lvl="1"/>
            <a:endParaRPr lang="en-US" sz="2600" dirty="0"/>
          </a:p>
          <a:p>
            <a:pPr lvl="1"/>
            <a:r>
              <a:rPr lang="en-US" sz="2600" dirty="0"/>
              <a:t> That’s just how it is!</a:t>
            </a:r>
          </a:p>
          <a:p>
            <a:pPr lvl="1"/>
            <a:endParaRPr lang="en-US" sz="2600" dirty="0"/>
          </a:p>
          <a:p>
            <a:pPr lvl="1"/>
            <a:r>
              <a:rPr lang="en-US" sz="2600" dirty="0"/>
              <a:t> Or similar statements..</a:t>
            </a:r>
          </a:p>
          <a:p>
            <a:endParaRPr lang="en-US" sz="2800" dirty="0"/>
          </a:p>
          <a:p>
            <a:endParaRPr lang="en-US" dirty="0"/>
          </a:p>
          <a:p>
            <a:pPr marL="457200" lvl="1" indent="0">
              <a:buNone/>
            </a:pPr>
            <a:endParaRPr lang="en-US" dirty="0"/>
          </a:p>
        </p:txBody>
      </p:sp>
      <p:sp>
        <p:nvSpPr>
          <p:cNvPr id="3" name="Title 2">
            <a:extLst>
              <a:ext uri="{FF2B5EF4-FFF2-40B4-BE49-F238E27FC236}">
                <a16:creationId xmlns:a16="http://schemas.microsoft.com/office/drawing/2014/main" id="{961C0AC5-9702-42D3-9E1F-99BC50781EB9}"/>
              </a:ext>
            </a:extLst>
          </p:cNvPr>
          <p:cNvSpPr>
            <a:spLocks noGrp="1"/>
          </p:cNvSpPr>
          <p:nvPr>
            <p:ph type="title"/>
          </p:nvPr>
        </p:nvSpPr>
        <p:spPr/>
        <p:txBody>
          <a:bodyPr/>
          <a:lstStyle/>
          <a:p>
            <a:r>
              <a:rPr lang="en-US" dirty="0"/>
              <a:t>Completing an RCA, Step 10: Create the Cause-and-Effect Diagram </a:t>
            </a:r>
          </a:p>
        </p:txBody>
      </p:sp>
    </p:spTree>
    <p:extLst>
      <p:ext uri="{BB962C8B-B14F-4D97-AF65-F5344CB8AC3E}">
        <p14:creationId xmlns:p14="http://schemas.microsoft.com/office/powerpoint/2010/main" val="1130652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0F977-AE4E-4D0A-A551-C57D41D49FAF}"/>
              </a:ext>
            </a:extLst>
          </p:cNvPr>
          <p:cNvSpPr>
            <a:spLocks noGrp="1"/>
          </p:cNvSpPr>
          <p:nvPr>
            <p:ph type="title"/>
          </p:nvPr>
        </p:nvSpPr>
        <p:spPr/>
        <p:txBody>
          <a:bodyPr/>
          <a:lstStyle/>
          <a:p>
            <a:r>
              <a:rPr lang="en-US" dirty="0"/>
              <a:t>Completing an RCA, Step 11: Craft the Final Understanding</a:t>
            </a:r>
          </a:p>
        </p:txBody>
      </p:sp>
      <p:sp>
        <p:nvSpPr>
          <p:cNvPr id="3" name="Content Placeholder 2">
            <a:extLst>
              <a:ext uri="{FF2B5EF4-FFF2-40B4-BE49-F238E27FC236}">
                <a16:creationId xmlns:a16="http://schemas.microsoft.com/office/drawing/2014/main" id="{F82F7270-02B3-4012-A278-6EABCA9D93FB}"/>
              </a:ext>
            </a:extLst>
          </p:cNvPr>
          <p:cNvSpPr>
            <a:spLocks noGrp="1"/>
          </p:cNvSpPr>
          <p:nvPr>
            <p:ph idx="1"/>
          </p:nvPr>
        </p:nvSpPr>
        <p:spPr>
          <a:xfrm>
            <a:off x="444843" y="815546"/>
            <a:ext cx="11159592" cy="5387545"/>
          </a:xfrm>
        </p:spPr>
        <p:txBody>
          <a:bodyPr>
            <a:normAutofit fontScale="85000" lnSpcReduction="20000"/>
          </a:bodyPr>
          <a:lstStyle/>
          <a:p>
            <a:endParaRPr lang="en-US" dirty="0"/>
          </a:p>
          <a:p>
            <a:r>
              <a:rPr lang="en-US" sz="2800" dirty="0"/>
              <a:t>Separate from &amp; complimentary to the Final Flow Diagram</a:t>
            </a:r>
          </a:p>
          <a:p>
            <a:endParaRPr lang="en-US" sz="2800" dirty="0"/>
          </a:p>
          <a:p>
            <a:r>
              <a:rPr lang="en-US" sz="2800" dirty="0"/>
              <a:t>Written as a narrative</a:t>
            </a:r>
          </a:p>
          <a:p>
            <a:endParaRPr lang="en-US" sz="2800" dirty="0"/>
          </a:p>
          <a:p>
            <a:pPr lvl="1"/>
            <a:r>
              <a:rPr lang="en-US" sz="2600" dirty="0"/>
              <a:t>Complete understanding of flow diagram</a:t>
            </a:r>
          </a:p>
          <a:p>
            <a:pPr lvl="1"/>
            <a:r>
              <a:rPr lang="en-US" sz="2600" dirty="0"/>
              <a:t>Includes all work of RCA Team</a:t>
            </a:r>
          </a:p>
          <a:p>
            <a:endParaRPr lang="en-US" dirty="0"/>
          </a:p>
          <a:p>
            <a:r>
              <a:rPr lang="en-US" sz="2800" dirty="0"/>
              <a:t>Begin with first known relevant fact; end with last known relevant fact</a:t>
            </a:r>
          </a:p>
          <a:p>
            <a:endParaRPr lang="en-US" sz="2800" dirty="0"/>
          </a:p>
          <a:p>
            <a:r>
              <a:rPr lang="en-US" sz="2800" dirty="0"/>
              <a:t>Addresses missing information &amp; gaps in knowledge </a:t>
            </a:r>
          </a:p>
          <a:p>
            <a:endParaRPr lang="en-US" sz="2800" dirty="0"/>
          </a:p>
          <a:p>
            <a:r>
              <a:rPr lang="en-US" sz="2800" dirty="0"/>
              <a:t>Helps understand the event and its root cause(s) and contributing factor(s)</a:t>
            </a:r>
          </a:p>
          <a:p>
            <a:endParaRPr lang="en-US" dirty="0"/>
          </a:p>
          <a:p>
            <a:pPr marL="0" indent="0">
              <a:buNone/>
            </a:pPr>
            <a:r>
              <a:rPr lang="en-US" dirty="0"/>
              <a:t>																	</a:t>
            </a:r>
          </a:p>
          <a:p>
            <a:pPr marL="0" indent="0">
              <a:buNone/>
            </a:pPr>
            <a:r>
              <a:rPr lang="en-US" dirty="0"/>
              <a:t>	</a:t>
            </a:r>
          </a:p>
          <a:p>
            <a:pPr marL="0" indent="0">
              <a:buNone/>
            </a:pPr>
            <a:endParaRPr lang="en-US" sz="1800" dirty="0"/>
          </a:p>
        </p:txBody>
      </p:sp>
      <p:sp>
        <p:nvSpPr>
          <p:cNvPr id="4" name="Double Wave 3">
            <a:extLst>
              <a:ext uri="{FF2B5EF4-FFF2-40B4-BE49-F238E27FC236}">
                <a16:creationId xmlns:a16="http://schemas.microsoft.com/office/drawing/2014/main" id="{3A22615F-6B87-40C7-840A-CE58892A6656}"/>
              </a:ext>
            </a:extLst>
          </p:cNvPr>
          <p:cNvSpPr/>
          <p:nvPr/>
        </p:nvSpPr>
        <p:spPr>
          <a:xfrm>
            <a:off x="11203460" y="0"/>
            <a:ext cx="988540" cy="914400"/>
          </a:xfrm>
          <a:prstGeom prst="doubleWav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RCA Guidebook, p 19</a:t>
            </a:r>
          </a:p>
        </p:txBody>
      </p:sp>
    </p:spTree>
    <p:extLst>
      <p:ext uri="{BB962C8B-B14F-4D97-AF65-F5344CB8AC3E}">
        <p14:creationId xmlns:p14="http://schemas.microsoft.com/office/powerpoint/2010/main" val="2811122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09FCD7-8EEB-4339-A0DD-074B08638A84}"/>
              </a:ext>
            </a:extLst>
          </p:cNvPr>
          <p:cNvSpPr>
            <a:spLocks noGrp="1"/>
          </p:cNvSpPr>
          <p:nvPr>
            <p:ph type="body" sz="quarter" idx="11"/>
          </p:nvPr>
        </p:nvSpPr>
        <p:spPr>
          <a:xfrm>
            <a:off x="320124" y="1397726"/>
            <a:ext cx="11109687" cy="4950823"/>
          </a:xfrm>
        </p:spPr>
        <p:txBody>
          <a:bodyPr>
            <a:normAutofit/>
          </a:bodyPr>
          <a:lstStyle/>
          <a:p>
            <a:r>
              <a:rPr lang="en-US" sz="2800" dirty="0"/>
              <a:t>Synthesize the RCA team's findings from:</a:t>
            </a:r>
          </a:p>
          <a:p>
            <a:pPr marL="0" indent="0">
              <a:buNone/>
            </a:pPr>
            <a:r>
              <a:rPr lang="en-US" sz="2800" dirty="0"/>
              <a:t>	</a:t>
            </a:r>
          </a:p>
          <a:p>
            <a:pPr lvl="1"/>
            <a:r>
              <a:rPr lang="en-US" sz="2600" dirty="0"/>
              <a:t>All previous work</a:t>
            </a:r>
          </a:p>
          <a:p>
            <a:pPr marL="457200" lvl="1" indent="0">
              <a:buNone/>
            </a:pPr>
            <a:endParaRPr lang="en-US" sz="2600" dirty="0"/>
          </a:p>
          <a:p>
            <a:pPr lvl="1"/>
            <a:r>
              <a:rPr lang="en-US" sz="2600" dirty="0"/>
              <a:t>Depicted in the Final Understanding</a:t>
            </a:r>
          </a:p>
          <a:p>
            <a:endParaRPr lang="en-US" sz="2800" dirty="0"/>
          </a:p>
          <a:p>
            <a:r>
              <a:rPr lang="en-US" sz="2800" dirty="0"/>
              <a:t>Identify what system elements must be improved</a:t>
            </a:r>
          </a:p>
          <a:p>
            <a:endParaRPr lang="en-US" sz="2800" dirty="0"/>
          </a:p>
          <a:p>
            <a:pPr marL="0" indent="0">
              <a:buNone/>
            </a:pPr>
            <a:endParaRPr lang="en-US" sz="2800" dirty="0"/>
          </a:p>
          <a:p>
            <a:endParaRPr lang="en-US" dirty="0"/>
          </a:p>
          <a:p>
            <a:pPr marL="457200" lvl="1" indent="0">
              <a:buNone/>
            </a:pPr>
            <a:endParaRPr lang="en-US" dirty="0"/>
          </a:p>
        </p:txBody>
      </p:sp>
      <p:sp>
        <p:nvSpPr>
          <p:cNvPr id="3" name="Title 2">
            <a:extLst>
              <a:ext uri="{FF2B5EF4-FFF2-40B4-BE49-F238E27FC236}">
                <a16:creationId xmlns:a16="http://schemas.microsoft.com/office/drawing/2014/main" id="{961C0AC5-9702-42D3-9E1F-99BC50781EB9}"/>
              </a:ext>
            </a:extLst>
          </p:cNvPr>
          <p:cNvSpPr>
            <a:spLocks noGrp="1"/>
          </p:cNvSpPr>
          <p:nvPr>
            <p:ph type="title"/>
          </p:nvPr>
        </p:nvSpPr>
        <p:spPr>
          <a:xfrm>
            <a:off x="0" y="0"/>
            <a:ext cx="12192000" cy="685800"/>
          </a:xfrm>
        </p:spPr>
        <p:txBody>
          <a:bodyPr>
            <a:normAutofit fontScale="90000"/>
          </a:bodyPr>
          <a:lstStyle/>
          <a:p>
            <a:r>
              <a:rPr lang="en-US" dirty="0"/>
              <a:t>Completing an RCA, Step 12: Identify &amp; Craft Root Cause and Contributing Factor Statements</a:t>
            </a:r>
          </a:p>
        </p:txBody>
      </p:sp>
      <p:sp>
        <p:nvSpPr>
          <p:cNvPr id="5" name="Double Wave 4">
            <a:extLst>
              <a:ext uri="{FF2B5EF4-FFF2-40B4-BE49-F238E27FC236}">
                <a16:creationId xmlns:a16="http://schemas.microsoft.com/office/drawing/2014/main" id="{7D3B4480-B713-4EF5-8DCD-280B4338A01B}"/>
              </a:ext>
            </a:extLst>
          </p:cNvPr>
          <p:cNvSpPr/>
          <p:nvPr/>
        </p:nvSpPr>
        <p:spPr>
          <a:xfrm>
            <a:off x="11203460" y="483326"/>
            <a:ext cx="988540" cy="914400"/>
          </a:xfrm>
          <a:prstGeom prst="doubleWav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RCA Guidebook, p 19</a:t>
            </a:r>
          </a:p>
        </p:txBody>
      </p:sp>
    </p:spTree>
    <p:extLst>
      <p:ext uri="{BB962C8B-B14F-4D97-AF65-F5344CB8AC3E}">
        <p14:creationId xmlns:p14="http://schemas.microsoft.com/office/powerpoint/2010/main" val="3945241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CE4540-2FEA-46A9-A165-BE8B995E8311}"/>
              </a:ext>
            </a:extLst>
          </p:cNvPr>
          <p:cNvSpPr>
            <a:spLocks noGrp="1"/>
          </p:cNvSpPr>
          <p:nvPr>
            <p:ph type="body" sz="quarter" idx="11"/>
          </p:nvPr>
        </p:nvSpPr>
        <p:spPr>
          <a:xfrm>
            <a:off x="296306" y="872812"/>
            <a:ext cx="11070498" cy="4947220"/>
          </a:xfrm>
        </p:spPr>
        <p:txBody>
          <a:bodyPr>
            <a:normAutofit fontScale="85000" lnSpcReduction="20000"/>
          </a:bodyPr>
          <a:lstStyle/>
          <a:p>
            <a:r>
              <a:rPr lang="en-US" sz="2600" dirty="0"/>
              <a:t>Statements:</a:t>
            </a:r>
          </a:p>
          <a:p>
            <a:pPr marL="0" indent="0">
              <a:buNone/>
            </a:pPr>
            <a:endParaRPr lang="en-US" sz="2400" dirty="0"/>
          </a:p>
          <a:p>
            <a:pPr lvl="1"/>
            <a:r>
              <a:rPr lang="en-US" sz="2400" dirty="0"/>
              <a:t>Address causal factors or action plans</a:t>
            </a:r>
          </a:p>
          <a:p>
            <a:pPr marL="457200" lvl="1" indent="0">
              <a:buNone/>
            </a:pPr>
            <a:endParaRPr lang="en-US" sz="2400" dirty="0"/>
          </a:p>
          <a:p>
            <a:pPr lvl="2"/>
            <a:r>
              <a:rPr lang="en-US" sz="2200" dirty="0"/>
              <a:t>Contribute the most </a:t>
            </a:r>
          </a:p>
          <a:p>
            <a:pPr lvl="2"/>
            <a:r>
              <a:rPr lang="en-US" sz="2200" dirty="0"/>
              <a:t>Have the greatest impact on the system </a:t>
            </a:r>
          </a:p>
          <a:p>
            <a:pPr lvl="2"/>
            <a:r>
              <a:rPr lang="en-US" sz="2200" dirty="0"/>
              <a:t>Have potential to prevent recurrence</a:t>
            </a:r>
          </a:p>
          <a:p>
            <a:pPr marL="914400" lvl="2" indent="0">
              <a:buNone/>
            </a:pPr>
            <a:endParaRPr lang="en-US" sz="2400" dirty="0"/>
          </a:p>
          <a:p>
            <a:pPr lvl="1"/>
            <a:r>
              <a:rPr lang="en-US" sz="2200" dirty="0"/>
              <a:t> </a:t>
            </a:r>
            <a:r>
              <a:rPr lang="en-US" sz="2400" dirty="0"/>
              <a:t>Need to</a:t>
            </a:r>
          </a:p>
          <a:p>
            <a:endParaRPr lang="en-US" sz="2400" dirty="0"/>
          </a:p>
          <a:p>
            <a:pPr lvl="2"/>
            <a:r>
              <a:rPr lang="en-US" sz="2200" dirty="0"/>
              <a:t>Lead the team to an appropriate action plan</a:t>
            </a:r>
          </a:p>
          <a:p>
            <a:pPr lvl="2"/>
            <a:r>
              <a:rPr lang="en-US" sz="2200" dirty="0"/>
              <a:t>Be understood by the cold reader </a:t>
            </a:r>
          </a:p>
          <a:p>
            <a:pPr marL="914400" lvl="2" indent="0">
              <a:buNone/>
            </a:pPr>
            <a:endParaRPr lang="en-US" sz="2200" dirty="0"/>
          </a:p>
          <a:p>
            <a:r>
              <a:rPr lang="en-US" sz="2600" dirty="0"/>
              <a:t>Use the:</a:t>
            </a:r>
          </a:p>
          <a:p>
            <a:endParaRPr lang="en-US" sz="2400" dirty="0"/>
          </a:p>
          <a:p>
            <a:pPr lvl="1"/>
            <a:r>
              <a:rPr lang="en-US" sz="2200" dirty="0"/>
              <a:t>5 Rules of Causation (reviewed on the following slides)</a:t>
            </a:r>
          </a:p>
        </p:txBody>
      </p:sp>
      <p:sp>
        <p:nvSpPr>
          <p:cNvPr id="3" name="Title 2">
            <a:extLst>
              <a:ext uri="{FF2B5EF4-FFF2-40B4-BE49-F238E27FC236}">
                <a16:creationId xmlns:a16="http://schemas.microsoft.com/office/drawing/2014/main" id="{6FBDFB6D-F999-40FA-9BAA-F9611FAFEC70}"/>
              </a:ext>
            </a:extLst>
          </p:cNvPr>
          <p:cNvSpPr>
            <a:spLocks noGrp="1"/>
          </p:cNvSpPr>
          <p:nvPr>
            <p:ph type="title"/>
          </p:nvPr>
        </p:nvSpPr>
        <p:spPr>
          <a:xfrm>
            <a:off x="0" y="0"/>
            <a:ext cx="12192000" cy="685800"/>
          </a:xfrm>
        </p:spPr>
        <p:txBody>
          <a:bodyPr>
            <a:normAutofit fontScale="90000"/>
          </a:bodyPr>
          <a:lstStyle/>
          <a:p>
            <a:r>
              <a:rPr lang="en-US" dirty="0"/>
              <a:t>Completing an RCA, Step 12: Identify &amp; Craft Root Cause and Contributing Factor Statements</a:t>
            </a:r>
          </a:p>
        </p:txBody>
      </p:sp>
    </p:spTree>
    <p:extLst>
      <p:ext uri="{BB962C8B-B14F-4D97-AF65-F5344CB8AC3E}">
        <p14:creationId xmlns:p14="http://schemas.microsoft.com/office/powerpoint/2010/main" val="3120941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EBDF11-57B4-4AFD-88E1-BE12B79D3D14}"/>
              </a:ext>
            </a:extLst>
          </p:cNvPr>
          <p:cNvSpPr>
            <a:spLocks noGrp="1"/>
          </p:cNvSpPr>
          <p:nvPr>
            <p:ph type="body" sz="quarter" idx="11"/>
          </p:nvPr>
        </p:nvSpPr>
        <p:spPr>
          <a:xfrm>
            <a:off x="299386" y="875211"/>
            <a:ext cx="11315965" cy="5107577"/>
          </a:xfrm>
        </p:spPr>
        <p:txBody>
          <a:bodyPr>
            <a:normAutofit lnSpcReduction="10000"/>
          </a:bodyPr>
          <a:lstStyle/>
          <a:p>
            <a:r>
              <a:rPr lang="en-US" sz="2400" b="1" dirty="0"/>
              <a:t>RULE 1</a:t>
            </a:r>
            <a:r>
              <a:rPr lang="en-US" sz="2400" dirty="0"/>
              <a:t>: Clearly show cause and effect relationship</a:t>
            </a:r>
          </a:p>
          <a:p>
            <a:pPr lvl="1"/>
            <a:r>
              <a:rPr lang="en-US" sz="2200" b="1" dirty="0"/>
              <a:t>Not compliant: </a:t>
            </a:r>
            <a:r>
              <a:rPr lang="en-US" sz="2200" dirty="0"/>
              <a:t>The Pharmacist was fatigued.</a:t>
            </a:r>
          </a:p>
          <a:p>
            <a:pPr lvl="1"/>
            <a:endParaRPr lang="en-US" sz="2200" dirty="0"/>
          </a:p>
          <a:p>
            <a:pPr lvl="1"/>
            <a:r>
              <a:rPr lang="en-US" sz="2200" b="1" dirty="0"/>
              <a:t>Compliant: </a:t>
            </a:r>
            <a:r>
              <a:rPr lang="en-US" sz="2200" dirty="0"/>
              <a:t>Pharmacists are regularly scheduled 60 hours per week, which led to increased levels of fatigue, increasing the likelihood that dosing instructions would be misread.</a:t>
            </a:r>
          </a:p>
          <a:p>
            <a:pPr marL="0" indent="0">
              <a:buNone/>
            </a:pPr>
            <a:endParaRPr lang="en-US" sz="2400" dirty="0"/>
          </a:p>
          <a:p>
            <a:r>
              <a:rPr lang="en-US" sz="2400" b="1" dirty="0"/>
              <a:t>RULE 2: </a:t>
            </a:r>
            <a:r>
              <a:rPr lang="en-US" sz="2400" dirty="0"/>
              <a:t>Use specific and accurate descriptors</a:t>
            </a:r>
          </a:p>
          <a:p>
            <a:pPr lvl="1"/>
            <a:r>
              <a:rPr lang="en-US" sz="2200" b="1" dirty="0"/>
              <a:t>Not compliant: </a:t>
            </a:r>
            <a:r>
              <a:rPr lang="en-US" sz="2200" dirty="0"/>
              <a:t>The poorly written manual increased the likelihood that a pump would be programmed incorrectly.</a:t>
            </a:r>
          </a:p>
          <a:p>
            <a:pPr marL="457200" lvl="1" indent="0">
              <a:buNone/>
            </a:pPr>
            <a:endParaRPr lang="en-US" sz="2200" dirty="0"/>
          </a:p>
          <a:p>
            <a:pPr lvl="1"/>
            <a:r>
              <a:rPr lang="en-US" sz="2200" b="1" dirty="0"/>
              <a:t>Compliant: </a:t>
            </a:r>
            <a:r>
              <a:rPr lang="en-US" sz="2200" dirty="0"/>
              <a:t>The pump manual had 8-point font and no illustrations; as a result, nursing staff rarely used it, increasing the likelihood that the pump would be programmed incorrectly.</a:t>
            </a:r>
          </a:p>
          <a:p>
            <a:endParaRPr lang="en-US" dirty="0"/>
          </a:p>
        </p:txBody>
      </p:sp>
      <p:sp>
        <p:nvSpPr>
          <p:cNvPr id="6" name="Title 2">
            <a:extLst>
              <a:ext uri="{FF2B5EF4-FFF2-40B4-BE49-F238E27FC236}">
                <a16:creationId xmlns:a16="http://schemas.microsoft.com/office/drawing/2014/main" id="{7E2CC49E-38E9-4323-8D4F-1C4E339D6A05}"/>
              </a:ext>
            </a:extLst>
          </p:cNvPr>
          <p:cNvSpPr>
            <a:spLocks noGrp="1"/>
          </p:cNvSpPr>
          <p:nvPr>
            <p:ph type="title"/>
          </p:nvPr>
        </p:nvSpPr>
        <p:spPr>
          <a:xfrm>
            <a:off x="0" y="0"/>
            <a:ext cx="12192000" cy="685800"/>
          </a:xfrm>
        </p:spPr>
        <p:txBody>
          <a:bodyPr>
            <a:normAutofit fontScale="90000"/>
          </a:bodyPr>
          <a:lstStyle/>
          <a:p>
            <a:r>
              <a:rPr lang="en-US" dirty="0"/>
              <a:t>Completing an RCA, Step 12: Identify &amp; Craft Root Cause and Contributing Factor Statements</a:t>
            </a:r>
          </a:p>
        </p:txBody>
      </p:sp>
      <p:sp>
        <p:nvSpPr>
          <p:cNvPr id="5" name="Double Wave 4">
            <a:extLst>
              <a:ext uri="{FF2B5EF4-FFF2-40B4-BE49-F238E27FC236}">
                <a16:creationId xmlns:a16="http://schemas.microsoft.com/office/drawing/2014/main" id="{ED2C9EB6-6D69-46F5-BCFF-A949D8586566}"/>
              </a:ext>
            </a:extLst>
          </p:cNvPr>
          <p:cNvSpPr/>
          <p:nvPr/>
        </p:nvSpPr>
        <p:spPr>
          <a:xfrm>
            <a:off x="11188278" y="518983"/>
            <a:ext cx="988540" cy="914400"/>
          </a:xfrm>
          <a:prstGeom prst="doubleWav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RCA Guidebook, p 21</a:t>
            </a:r>
          </a:p>
        </p:txBody>
      </p:sp>
    </p:spTree>
    <p:extLst>
      <p:ext uri="{BB962C8B-B14F-4D97-AF65-F5344CB8AC3E}">
        <p14:creationId xmlns:p14="http://schemas.microsoft.com/office/powerpoint/2010/main" val="962664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4D68D8-0185-469C-A7CC-0D86313E91A4}"/>
              </a:ext>
            </a:extLst>
          </p:cNvPr>
          <p:cNvSpPr>
            <a:spLocks noGrp="1"/>
          </p:cNvSpPr>
          <p:nvPr>
            <p:ph type="body" sz="quarter" idx="11"/>
          </p:nvPr>
        </p:nvSpPr>
        <p:spPr>
          <a:xfrm>
            <a:off x="457200" y="1124465"/>
            <a:ext cx="11269362" cy="4553353"/>
          </a:xfrm>
        </p:spPr>
        <p:txBody>
          <a:bodyPr>
            <a:normAutofit/>
          </a:bodyPr>
          <a:lstStyle/>
          <a:p>
            <a:r>
              <a:rPr lang="en-US" sz="2400" dirty="0"/>
              <a:t>To describe process steps to complete an RCA according to protocols found in:</a:t>
            </a:r>
          </a:p>
          <a:p>
            <a:pPr marL="0" indent="0">
              <a:buNone/>
            </a:pPr>
            <a:endParaRPr lang="en-US" sz="2400" dirty="0"/>
          </a:p>
          <a:p>
            <a:pPr lvl="1"/>
            <a:r>
              <a:rPr lang="en-US" sz="2200" dirty="0"/>
              <a:t>Veteran Health Administration (VHA) Patient Safety Program</a:t>
            </a:r>
          </a:p>
          <a:p>
            <a:pPr lvl="1"/>
            <a:r>
              <a:rPr lang="en-US" sz="2200" dirty="0"/>
              <a:t>VHA Patient Safety Handbook 1050.01</a:t>
            </a:r>
          </a:p>
          <a:p>
            <a:pPr marL="457200" lvl="1" indent="0">
              <a:buNone/>
            </a:pPr>
            <a:endParaRPr lang="en-US" sz="2000" dirty="0"/>
          </a:p>
          <a:p>
            <a:r>
              <a:rPr lang="en-US" sz="2400" dirty="0"/>
              <a:t>To identify intended users of the guidebook and those involved in RCAs</a:t>
            </a:r>
          </a:p>
          <a:p>
            <a:pPr marL="0" indent="0">
              <a:buNone/>
            </a:pPr>
            <a:endParaRPr lang="en-US" sz="2400" dirty="0"/>
          </a:p>
          <a:p>
            <a:r>
              <a:rPr lang="en-US" sz="2400" dirty="0"/>
              <a:t>To provide definitions for key terms, RCA examples, information about Aggregate Review RCAs, and the RCA Quality Analysis Tool (QAT) in multiple appendices</a:t>
            </a:r>
          </a:p>
        </p:txBody>
      </p:sp>
      <p:sp>
        <p:nvSpPr>
          <p:cNvPr id="3" name="Title 2">
            <a:extLst>
              <a:ext uri="{FF2B5EF4-FFF2-40B4-BE49-F238E27FC236}">
                <a16:creationId xmlns:a16="http://schemas.microsoft.com/office/drawing/2014/main" id="{5BDCA8DB-A045-4267-9D17-8B4F8219F993}"/>
              </a:ext>
            </a:extLst>
          </p:cNvPr>
          <p:cNvSpPr>
            <a:spLocks noGrp="1"/>
          </p:cNvSpPr>
          <p:nvPr>
            <p:ph type="title"/>
          </p:nvPr>
        </p:nvSpPr>
        <p:spPr/>
        <p:txBody>
          <a:bodyPr/>
          <a:lstStyle/>
          <a:p>
            <a:r>
              <a:rPr lang="en-US" dirty="0"/>
              <a:t>Purpose of the Guidebook</a:t>
            </a:r>
          </a:p>
        </p:txBody>
      </p:sp>
      <p:sp>
        <p:nvSpPr>
          <p:cNvPr id="6" name="Double Wave 5">
            <a:extLst>
              <a:ext uri="{FF2B5EF4-FFF2-40B4-BE49-F238E27FC236}">
                <a16:creationId xmlns:a16="http://schemas.microsoft.com/office/drawing/2014/main" id="{D7B8FCB6-9B3E-4265-AE8C-4AFFDBEA944B}"/>
              </a:ext>
            </a:extLst>
          </p:cNvPr>
          <p:cNvSpPr/>
          <p:nvPr/>
        </p:nvSpPr>
        <p:spPr>
          <a:xfrm>
            <a:off x="11203460" y="0"/>
            <a:ext cx="988540" cy="914400"/>
          </a:xfrm>
          <a:prstGeom prst="doubleWav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RCA Guidebook, p 4</a:t>
            </a:r>
          </a:p>
        </p:txBody>
      </p:sp>
    </p:spTree>
    <p:extLst>
      <p:ext uri="{BB962C8B-B14F-4D97-AF65-F5344CB8AC3E}">
        <p14:creationId xmlns:p14="http://schemas.microsoft.com/office/powerpoint/2010/main" val="496820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DF1A80-1D63-465B-89CB-97B6D953F604}"/>
              </a:ext>
            </a:extLst>
          </p:cNvPr>
          <p:cNvSpPr>
            <a:spLocks noGrp="1"/>
          </p:cNvSpPr>
          <p:nvPr>
            <p:ph type="body" sz="quarter" idx="11"/>
          </p:nvPr>
        </p:nvSpPr>
        <p:spPr>
          <a:xfrm>
            <a:off x="333376" y="803190"/>
            <a:ext cx="11257262" cy="5301048"/>
          </a:xfrm>
        </p:spPr>
        <p:txBody>
          <a:bodyPr>
            <a:normAutofit/>
          </a:bodyPr>
          <a:lstStyle/>
          <a:p>
            <a:r>
              <a:rPr lang="en-US" sz="2200" b="1" dirty="0"/>
              <a:t>RULE 3: </a:t>
            </a:r>
            <a:r>
              <a:rPr lang="en-US" sz="2200" dirty="0"/>
              <a:t>Human errors must have a preceding cause</a:t>
            </a:r>
          </a:p>
          <a:p>
            <a:pPr lvl="1"/>
            <a:r>
              <a:rPr lang="en-US" sz="2000" b="1" dirty="0"/>
              <a:t>Not compliant: </a:t>
            </a:r>
            <a:r>
              <a:rPr lang="en-US" sz="2000" dirty="0"/>
              <a:t>The resident selected the wrong dose in CPRS which led to the patient being overdosed.</a:t>
            </a:r>
          </a:p>
          <a:p>
            <a:pPr marL="457200" lvl="1" indent="0">
              <a:buNone/>
            </a:pPr>
            <a:endParaRPr lang="en-US" sz="2000" dirty="0"/>
          </a:p>
          <a:p>
            <a:pPr lvl="1"/>
            <a:r>
              <a:rPr lang="en-US" sz="2000" b="1" dirty="0"/>
              <a:t>Compliant: </a:t>
            </a:r>
            <a:r>
              <a:rPr lang="en-US" sz="2000" dirty="0"/>
              <a:t>Drugs in the CPOE system are presented to the user without sufficient space between different doses on the screen, which led to the wrong dose being selected, increasing the likelihood of an overdose.</a:t>
            </a:r>
          </a:p>
          <a:p>
            <a:endParaRPr lang="en-US" dirty="0"/>
          </a:p>
          <a:p>
            <a:r>
              <a:rPr lang="en-US" sz="2200" b="1" dirty="0"/>
              <a:t>RULE 4</a:t>
            </a:r>
            <a:r>
              <a:rPr lang="en-US" sz="2200" dirty="0"/>
              <a:t>: Violations of procedures are not root causes</a:t>
            </a:r>
          </a:p>
          <a:p>
            <a:pPr lvl="1"/>
            <a:r>
              <a:rPr lang="en-US" sz="2000" b="1" dirty="0"/>
              <a:t>Not compliant: </a:t>
            </a:r>
            <a:r>
              <a:rPr lang="en-US" sz="2000" dirty="0"/>
              <a:t>The techs did not follow the procedure for CT scans, which led to the patient receiving an air bolus from an empty syringe, resulting in a fatal air embolism.</a:t>
            </a:r>
          </a:p>
          <a:p>
            <a:pPr marL="457200" lvl="1" indent="0">
              <a:buNone/>
            </a:pPr>
            <a:endParaRPr lang="en-US" sz="2000" dirty="0"/>
          </a:p>
          <a:p>
            <a:pPr lvl="1"/>
            <a:r>
              <a:rPr lang="en-US" sz="2000" b="1" dirty="0"/>
              <a:t>Compliant: </a:t>
            </a:r>
            <a:r>
              <a:rPr lang="en-US" sz="2000" dirty="0"/>
              <a:t>Noise and confusion in the prep area, coupled with production pressures, increased the likelihood that steps in the CT scan protocol would be missed, which led to the injection of an air embolism from using an empty syringe.</a:t>
            </a:r>
          </a:p>
        </p:txBody>
      </p:sp>
      <p:sp>
        <p:nvSpPr>
          <p:cNvPr id="6" name="Title 2">
            <a:extLst>
              <a:ext uri="{FF2B5EF4-FFF2-40B4-BE49-F238E27FC236}">
                <a16:creationId xmlns:a16="http://schemas.microsoft.com/office/drawing/2014/main" id="{05EBBD8D-4E48-43E3-B776-BD9448C50086}"/>
              </a:ext>
            </a:extLst>
          </p:cNvPr>
          <p:cNvSpPr>
            <a:spLocks noGrp="1"/>
          </p:cNvSpPr>
          <p:nvPr>
            <p:ph type="title"/>
          </p:nvPr>
        </p:nvSpPr>
        <p:spPr>
          <a:xfrm>
            <a:off x="0" y="0"/>
            <a:ext cx="12192000" cy="685800"/>
          </a:xfrm>
        </p:spPr>
        <p:txBody>
          <a:bodyPr>
            <a:normAutofit fontScale="90000"/>
          </a:bodyPr>
          <a:lstStyle/>
          <a:p>
            <a:r>
              <a:rPr lang="en-US" dirty="0"/>
              <a:t>Completing an RCA, Step 12: Identify Root Causes and Craft Contributing Factor Statements</a:t>
            </a:r>
          </a:p>
        </p:txBody>
      </p:sp>
      <p:sp>
        <p:nvSpPr>
          <p:cNvPr id="5" name="Double Wave 4">
            <a:extLst>
              <a:ext uri="{FF2B5EF4-FFF2-40B4-BE49-F238E27FC236}">
                <a16:creationId xmlns:a16="http://schemas.microsoft.com/office/drawing/2014/main" id="{1257DC0D-D561-470A-874C-0710097BE55E}"/>
              </a:ext>
            </a:extLst>
          </p:cNvPr>
          <p:cNvSpPr/>
          <p:nvPr/>
        </p:nvSpPr>
        <p:spPr>
          <a:xfrm>
            <a:off x="11203460" y="531340"/>
            <a:ext cx="988540" cy="914400"/>
          </a:xfrm>
          <a:prstGeom prst="doubleWav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RCA Guidebook, p 21</a:t>
            </a:r>
          </a:p>
        </p:txBody>
      </p:sp>
    </p:spTree>
    <p:extLst>
      <p:ext uri="{BB962C8B-B14F-4D97-AF65-F5344CB8AC3E}">
        <p14:creationId xmlns:p14="http://schemas.microsoft.com/office/powerpoint/2010/main" val="1028930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8DEE59-8E19-4471-9DA7-0CFF0C7B044B}"/>
              </a:ext>
            </a:extLst>
          </p:cNvPr>
          <p:cNvSpPr>
            <a:spLocks noGrp="1"/>
          </p:cNvSpPr>
          <p:nvPr>
            <p:ph type="body" sz="quarter" idx="11"/>
          </p:nvPr>
        </p:nvSpPr>
        <p:spPr>
          <a:xfrm>
            <a:off x="333376" y="966651"/>
            <a:ext cx="10972800" cy="4624252"/>
          </a:xfrm>
        </p:spPr>
        <p:txBody>
          <a:bodyPr>
            <a:normAutofit fontScale="92500" lnSpcReduction="10000"/>
          </a:bodyPr>
          <a:lstStyle/>
          <a:p>
            <a:r>
              <a:rPr lang="en-US" sz="2800" b="1" dirty="0"/>
              <a:t>RULE 5</a:t>
            </a:r>
            <a:r>
              <a:rPr lang="en-US" sz="2800" dirty="0"/>
              <a:t>: Failure to act</a:t>
            </a:r>
          </a:p>
          <a:p>
            <a:pPr marL="0" indent="0">
              <a:buNone/>
            </a:pPr>
            <a:endParaRPr lang="en-US" sz="2800" dirty="0"/>
          </a:p>
          <a:p>
            <a:pPr marL="457200" lvl="1" indent="0" algn="ctr">
              <a:buNone/>
            </a:pPr>
            <a:r>
              <a:rPr lang="en-US" sz="2800" dirty="0"/>
              <a:t>***Only causal if there is a preexisting duty to act***</a:t>
            </a:r>
          </a:p>
          <a:p>
            <a:pPr marL="457200" lvl="1" indent="0" algn="ctr">
              <a:buNone/>
            </a:pPr>
            <a:endParaRPr lang="en-US" sz="2800" dirty="0"/>
          </a:p>
          <a:p>
            <a:pPr lvl="1"/>
            <a:r>
              <a:rPr lang="en-US" sz="2600" b="1" dirty="0"/>
              <a:t>Not compliant: </a:t>
            </a:r>
            <a:r>
              <a:rPr lang="en-US" sz="2600" dirty="0"/>
              <a:t>The nurse did not check for STAT orders every hour, which led to a delay in the start of anticoagulation therapy, increasing the likelihood of a blood clot.</a:t>
            </a:r>
          </a:p>
          <a:p>
            <a:pPr marL="457200" lvl="1" indent="0">
              <a:buNone/>
            </a:pPr>
            <a:endParaRPr lang="en-US" sz="2600" dirty="0"/>
          </a:p>
          <a:p>
            <a:pPr lvl="1"/>
            <a:r>
              <a:rPr lang="en-US" sz="2600" b="1" dirty="0"/>
              <a:t>Compliant</a:t>
            </a:r>
            <a:r>
              <a:rPr lang="en-US" sz="2600" dirty="0"/>
              <a:t>: The absence of an assignment for designated RNs to check orders at specified times, led to STAT orders being missed or delayed, which increased the likelihood of delays for patients needing immediate therapy.</a:t>
            </a:r>
          </a:p>
        </p:txBody>
      </p:sp>
      <p:sp>
        <p:nvSpPr>
          <p:cNvPr id="6" name="Title 2">
            <a:extLst>
              <a:ext uri="{FF2B5EF4-FFF2-40B4-BE49-F238E27FC236}">
                <a16:creationId xmlns:a16="http://schemas.microsoft.com/office/drawing/2014/main" id="{0E7E4F25-BA43-4203-A8D5-D9AB96AAF561}"/>
              </a:ext>
            </a:extLst>
          </p:cNvPr>
          <p:cNvSpPr>
            <a:spLocks noGrp="1"/>
          </p:cNvSpPr>
          <p:nvPr>
            <p:ph type="title"/>
          </p:nvPr>
        </p:nvSpPr>
        <p:spPr>
          <a:xfrm>
            <a:off x="0" y="0"/>
            <a:ext cx="12192000" cy="685800"/>
          </a:xfrm>
        </p:spPr>
        <p:txBody>
          <a:bodyPr>
            <a:normAutofit fontScale="90000"/>
          </a:bodyPr>
          <a:lstStyle/>
          <a:p>
            <a:r>
              <a:rPr lang="en-US" dirty="0"/>
              <a:t>Completing an RCA, Step 12: Identify Root Causes and Craft Contributing Factor Statements</a:t>
            </a:r>
          </a:p>
        </p:txBody>
      </p:sp>
      <p:sp>
        <p:nvSpPr>
          <p:cNvPr id="5" name="Double Wave 4">
            <a:extLst>
              <a:ext uri="{FF2B5EF4-FFF2-40B4-BE49-F238E27FC236}">
                <a16:creationId xmlns:a16="http://schemas.microsoft.com/office/drawing/2014/main" id="{62CCEB43-6114-465E-81FA-AAE2ACB2BAFA}"/>
              </a:ext>
            </a:extLst>
          </p:cNvPr>
          <p:cNvSpPr/>
          <p:nvPr/>
        </p:nvSpPr>
        <p:spPr>
          <a:xfrm>
            <a:off x="11203460" y="509451"/>
            <a:ext cx="988540" cy="914400"/>
          </a:xfrm>
          <a:prstGeom prst="doubleWav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RCA Guidebook, p 22</a:t>
            </a:r>
          </a:p>
        </p:txBody>
      </p:sp>
    </p:spTree>
    <p:extLst>
      <p:ext uri="{BB962C8B-B14F-4D97-AF65-F5344CB8AC3E}">
        <p14:creationId xmlns:p14="http://schemas.microsoft.com/office/powerpoint/2010/main" val="1171863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2081AC-1AAD-4DD5-BED9-BA09FAECDE66}"/>
              </a:ext>
            </a:extLst>
          </p:cNvPr>
          <p:cNvSpPr>
            <a:spLocks noGrp="1"/>
          </p:cNvSpPr>
          <p:nvPr>
            <p:ph type="body" sz="quarter" idx="11"/>
          </p:nvPr>
        </p:nvSpPr>
        <p:spPr>
          <a:xfrm>
            <a:off x="496389" y="1458097"/>
            <a:ext cx="10972799" cy="4289560"/>
          </a:xfrm>
        </p:spPr>
        <p:txBody>
          <a:bodyPr>
            <a:noAutofit/>
          </a:bodyPr>
          <a:lstStyle/>
          <a:p>
            <a:pPr marL="0" indent="0" algn="ctr">
              <a:buNone/>
            </a:pPr>
            <a:r>
              <a:rPr lang="en-US" sz="3600" dirty="0"/>
              <a:t>The requirement for the pharmacist to simultaneously dispense medication and carry out administrative duties </a:t>
            </a:r>
            <a:r>
              <a:rPr lang="en-US" sz="3600" dirty="0">
                <a:solidFill>
                  <a:srgbClr val="0070C0"/>
                </a:solidFill>
              </a:rPr>
              <a:t>led to </a:t>
            </a:r>
            <a:r>
              <a:rPr lang="en-US" sz="3600" dirty="0"/>
              <a:t>multiple interruptions and distractions during the medication dispensing process, </a:t>
            </a:r>
            <a:r>
              <a:rPr lang="en-US" sz="3600" dirty="0">
                <a:solidFill>
                  <a:srgbClr val="0070C0"/>
                </a:solidFill>
              </a:rPr>
              <a:t>which increased the likelihood that </a:t>
            </a:r>
            <a:r>
              <a:rPr lang="en-US" sz="3600" dirty="0"/>
              <a:t>an inappropriate dose would be selected.</a:t>
            </a:r>
          </a:p>
        </p:txBody>
      </p:sp>
      <p:sp>
        <p:nvSpPr>
          <p:cNvPr id="6" name="Title 2">
            <a:extLst>
              <a:ext uri="{FF2B5EF4-FFF2-40B4-BE49-F238E27FC236}">
                <a16:creationId xmlns:a16="http://schemas.microsoft.com/office/drawing/2014/main" id="{ECD12907-CA8E-4A99-A2C1-3AAFB5916844}"/>
              </a:ext>
            </a:extLst>
          </p:cNvPr>
          <p:cNvSpPr>
            <a:spLocks noGrp="1"/>
          </p:cNvSpPr>
          <p:nvPr>
            <p:ph type="title"/>
          </p:nvPr>
        </p:nvSpPr>
        <p:spPr>
          <a:xfrm>
            <a:off x="0" y="0"/>
            <a:ext cx="12192000" cy="685800"/>
          </a:xfrm>
        </p:spPr>
        <p:txBody>
          <a:bodyPr>
            <a:normAutofit fontScale="90000"/>
          </a:bodyPr>
          <a:lstStyle/>
          <a:p>
            <a:r>
              <a:rPr lang="en-US" dirty="0"/>
              <a:t>Completing an RCA, Step 12: Identify &amp; Craft Root Cause and Contributing Factor Statements</a:t>
            </a:r>
          </a:p>
        </p:txBody>
      </p:sp>
    </p:spTree>
    <p:extLst>
      <p:ext uri="{BB962C8B-B14F-4D97-AF65-F5344CB8AC3E}">
        <p14:creationId xmlns:p14="http://schemas.microsoft.com/office/powerpoint/2010/main" val="19352960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A2FDAB-E616-6943-8FFB-C1FE4BF32F0A}"/>
              </a:ext>
            </a:extLst>
          </p:cNvPr>
          <p:cNvSpPr>
            <a:spLocks noGrp="1"/>
          </p:cNvSpPr>
          <p:nvPr>
            <p:ph idx="1"/>
          </p:nvPr>
        </p:nvSpPr>
        <p:spPr/>
        <p:txBody>
          <a:bodyPr/>
          <a:lstStyle/>
          <a:p>
            <a:endParaRPr lang="en-US" i="1" dirty="0"/>
          </a:p>
          <a:p>
            <a:pPr marL="0" indent="0">
              <a:buNone/>
            </a:pPr>
            <a:endParaRPr lang="en-US" i="1" dirty="0"/>
          </a:p>
          <a:p>
            <a:pPr marL="0" indent="0">
              <a:buNone/>
            </a:pPr>
            <a:endParaRPr lang="en-US" i="1" dirty="0"/>
          </a:p>
          <a:p>
            <a:pPr marL="0" indent="0" algn="ctr">
              <a:buNone/>
            </a:pPr>
            <a:r>
              <a:rPr lang="en-US" sz="2800" i="1" dirty="0"/>
              <a:t>Action Statements identify specific tasks/tools for implementation within a reasonable time frame, in order to eliminate or control system hazards or vulnerabilities identified in the Root cause/Contributing Factor statements. </a:t>
            </a:r>
          </a:p>
          <a:p>
            <a:pPr marL="0" indent="0" algn="ctr">
              <a:buNone/>
            </a:pPr>
            <a:endParaRPr lang="en-US" sz="2800" i="1" dirty="0"/>
          </a:p>
          <a:p>
            <a:pPr marL="0" indent="0" algn="ctr">
              <a:buNone/>
            </a:pPr>
            <a:endParaRPr lang="en-US" sz="2800" i="1" dirty="0"/>
          </a:p>
          <a:p>
            <a:pPr marL="0" indent="0" algn="ctr">
              <a:buNone/>
            </a:pPr>
            <a:endParaRPr lang="en-US" sz="2800" i="1" dirty="0"/>
          </a:p>
          <a:p>
            <a:endParaRPr lang="en-US" i="1" dirty="0"/>
          </a:p>
        </p:txBody>
      </p:sp>
      <p:sp>
        <p:nvSpPr>
          <p:cNvPr id="8" name="Title 2">
            <a:extLst>
              <a:ext uri="{FF2B5EF4-FFF2-40B4-BE49-F238E27FC236}">
                <a16:creationId xmlns:a16="http://schemas.microsoft.com/office/drawing/2014/main" id="{1D329AD0-B6A7-4BCF-9701-A0F1614BA5A2}"/>
              </a:ext>
            </a:extLst>
          </p:cNvPr>
          <p:cNvSpPr>
            <a:spLocks noGrp="1"/>
          </p:cNvSpPr>
          <p:nvPr>
            <p:ph type="title"/>
          </p:nvPr>
        </p:nvSpPr>
        <p:spPr>
          <a:xfrm>
            <a:off x="620617" y="0"/>
            <a:ext cx="10972800" cy="685800"/>
          </a:xfrm>
        </p:spPr>
        <p:txBody>
          <a:bodyPr/>
          <a:lstStyle/>
          <a:p>
            <a:r>
              <a:rPr lang="en-US" dirty="0"/>
              <a:t>Completing an RCA, Step 13: Develop Action Statements</a:t>
            </a:r>
          </a:p>
        </p:txBody>
      </p:sp>
      <p:sp>
        <p:nvSpPr>
          <p:cNvPr id="5" name="Double Wave 4">
            <a:extLst>
              <a:ext uri="{FF2B5EF4-FFF2-40B4-BE49-F238E27FC236}">
                <a16:creationId xmlns:a16="http://schemas.microsoft.com/office/drawing/2014/main" id="{E387AFCD-0F3D-4717-8B98-B4D7BB8849EA}"/>
              </a:ext>
            </a:extLst>
          </p:cNvPr>
          <p:cNvSpPr/>
          <p:nvPr/>
        </p:nvSpPr>
        <p:spPr>
          <a:xfrm>
            <a:off x="11203460" y="0"/>
            <a:ext cx="988540" cy="914400"/>
          </a:xfrm>
          <a:prstGeom prst="doubleWav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RCA Guidebook, p 22</a:t>
            </a:r>
          </a:p>
        </p:txBody>
      </p:sp>
    </p:spTree>
    <p:extLst>
      <p:ext uri="{BB962C8B-B14F-4D97-AF65-F5344CB8AC3E}">
        <p14:creationId xmlns:p14="http://schemas.microsoft.com/office/powerpoint/2010/main" val="840720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F2190A-34EE-46B3-AAFE-5467AFC7A643}"/>
              </a:ext>
            </a:extLst>
          </p:cNvPr>
          <p:cNvSpPr>
            <a:spLocks noGrp="1"/>
          </p:cNvSpPr>
          <p:nvPr>
            <p:ph type="body" sz="quarter" idx="11"/>
          </p:nvPr>
        </p:nvSpPr>
        <p:spPr>
          <a:xfrm>
            <a:off x="407773" y="1060677"/>
            <a:ext cx="11299123" cy="4812089"/>
          </a:xfrm>
        </p:spPr>
        <p:txBody>
          <a:bodyPr>
            <a:normAutofit/>
          </a:bodyPr>
          <a:lstStyle/>
          <a:p>
            <a:pPr fontAlgn="base"/>
            <a:r>
              <a:rPr lang="en-US" sz="2400" dirty="0"/>
              <a:t>Optimal designs can help to reduce medical errors, severity of the errors, and recurrence of the errors.</a:t>
            </a:r>
          </a:p>
          <a:p>
            <a:pPr marL="0" indent="0" fontAlgn="base">
              <a:buNone/>
            </a:pPr>
            <a:endParaRPr lang="en-US" sz="2400" dirty="0"/>
          </a:p>
          <a:p>
            <a:pPr fontAlgn="base"/>
            <a:r>
              <a:rPr lang="en-US" sz="2400" dirty="0"/>
              <a:t>Each action must be traced back to a cause or contributing factor.</a:t>
            </a:r>
          </a:p>
          <a:p>
            <a:pPr fontAlgn="base"/>
            <a:endParaRPr lang="en-US" sz="2400" dirty="0"/>
          </a:p>
          <a:p>
            <a:pPr fontAlgn="base"/>
            <a:r>
              <a:rPr lang="en-US" sz="2400" dirty="0"/>
              <a:t>Use the Action Hierarchy and focus on the strength of the action.</a:t>
            </a:r>
          </a:p>
          <a:p>
            <a:pPr lvl="1" fontAlgn="base"/>
            <a:endParaRPr lang="en-US" sz="2400" dirty="0"/>
          </a:p>
          <a:p>
            <a:pPr fontAlgn="base"/>
            <a:r>
              <a:rPr lang="en-US" sz="2400" dirty="0"/>
              <a:t>Listen to all ideas to identify the most effective actions.</a:t>
            </a:r>
          </a:p>
          <a:p>
            <a:pPr marL="0" indent="0" fontAlgn="base">
              <a:buNone/>
            </a:pPr>
            <a:r>
              <a:rPr lang="en-US" sz="2400" dirty="0"/>
              <a:t> </a:t>
            </a:r>
          </a:p>
          <a:p>
            <a:pPr lvl="1" fontAlgn="base"/>
            <a:r>
              <a:rPr lang="en-US" sz="2200" dirty="0"/>
              <a:t>Defer to the expertise of the team.</a:t>
            </a:r>
          </a:p>
          <a:p>
            <a:pPr marL="457200" lvl="1" indent="0" fontAlgn="base">
              <a:buNone/>
            </a:pPr>
            <a:endParaRPr lang="en-US" dirty="0"/>
          </a:p>
          <a:p>
            <a:pPr marL="457200" lvl="1" indent="0" fontAlgn="base">
              <a:buNone/>
            </a:pPr>
            <a:endParaRPr lang="en-US" dirty="0"/>
          </a:p>
          <a:p>
            <a:pPr marL="457200" lvl="1" indent="0" fontAlgn="base">
              <a:buNone/>
            </a:pPr>
            <a:endParaRPr lang="en-US" dirty="0"/>
          </a:p>
          <a:p>
            <a:pPr fontAlgn="base"/>
            <a:endParaRPr lang="en-US" dirty="0"/>
          </a:p>
        </p:txBody>
      </p:sp>
      <p:sp>
        <p:nvSpPr>
          <p:cNvPr id="3" name="Title 2">
            <a:extLst>
              <a:ext uri="{FF2B5EF4-FFF2-40B4-BE49-F238E27FC236}">
                <a16:creationId xmlns:a16="http://schemas.microsoft.com/office/drawing/2014/main" id="{22766981-7EDD-47C0-B027-15715E438D08}"/>
              </a:ext>
            </a:extLst>
          </p:cNvPr>
          <p:cNvSpPr>
            <a:spLocks noGrp="1"/>
          </p:cNvSpPr>
          <p:nvPr>
            <p:ph type="title"/>
          </p:nvPr>
        </p:nvSpPr>
        <p:spPr/>
        <p:txBody>
          <a:bodyPr/>
          <a:lstStyle/>
          <a:p>
            <a:r>
              <a:rPr lang="en-US" dirty="0"/>
              <a:t>Completing an RCA, Step 13: Develop Action Statements</a:t>
            </a:r>
          </a:p>
        </p:txBody>
      </p:sp>
    </p:spTree>
    <p:extLst>
      <p:ext uri="{BB962C8B-B14F-4D97-AF65-F5344CB8AC3E}">
        <p14:creationId xmlns:p14="http://schemas.microsoft.com/office/powerpoint/2010/main" val="1742268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D69F78-90B5-4603-9A41-1A6760CEFE31}"/>
              </a:ext>
            </a:extLst>
          </p:cNvPr>
          <p:cNvSpPr>
            <a:spLocks noGrp="1"/>
          </p:cNvSpPr>
          <p:nvPr>
            <p:ph idx="1"/>
          </p:nvPr>
        </p:nvSpPr>
        <p:spPr>
          <a:xfrm>
            <a:off x="631635" y="945351"/>
            <a:ext cx="10972800" cy="5043650"/>
          </a:xfrm>
        </p:spPr>
        <p:txBody>
          <a:bodyPr>
            <a:normAutofit/>
          </a:bodyPr>
          <a:lstStyle/>
          <a:p>
            <a:pPr marL="457200" lvl="1" indent="0">
              <a:buNone/>
            </a:pPr>
            <a:r>
              <a:rPr lang="en-US" sz="2400" dirty="0">
                <a:solidFill>
                  <a:schemeClr val="tx2">
                    <a:lumMod val="75000"/>
                  </a:schemeClr>
                </a:solidFill>
              </a:rPr>
              <a:t>Action Hierarchy: Action Statements Lead to an Action Plan</a:t>
            </a:r>
          </a:p>
          <a:p>
            <a:pPr marL="457200" lvl="1" indent="0">
              <a:buNone/>
            </a:pPr>
            <a:endParaRPr lang="en-US" sz="2000" dirty="0">
              <a:solidFill>
                <a:schemeClr val="tx2"/>
              </a:solidFill>
            </a:endParaRPr>
          </a:p>
          <a:p>
            <a:pPr marL="457200" lvl="1" indent="0" algn="ctr">
              <a:buNone/>
            </a:pPr>
            <a:r>
              <a:rPr lang="en-US" sz="2000" dirty="0">
                <a:solidFill>
                  <a:schemeClr val="tx2"/>
                </a:solidFill>
              </a:rPr>
              <a:t>Provides a standardized list of actions that help to develop the action plan</a:t>
            </a:r>
          </a:p>
          <a:p>
            <a:pPr marL="1371600" lvl="3" indent="0">
              <a:buNone/>
            </a:pPr>
            <a:endParaRPr lang="en-US" sz="2000" dirty="0"/>
          </a:p>
          <a:p>
            <a:pPr marL="457200" lvl="1" indent="0">
              <a:buNone/>
            </a:pPr>
            <a:endParaRPr lang="en-US" sz="2000" dirty="0"/>
          </a:p>
          <a:p>
            <a:pPr marL="457200" lvl="1" indent="0">
              <a:buNone/>
            </a:pPr>
            <a:endParaRPr lang="en-US" sz="2000" dirty="0"/>
          </a:p>
          <a:p>
            <a:pPr marL="457200" lvl="1" indent="0">
              <a:buNone/>
            </a:pPr>
            <a:endParaRPr lang="en-US" sz="2000" dirty="0"/>
          </a:p>
          <a:p>
            <a:pPr marL="914400" lvl="2" indent="0">
              <a:buNone/>
            </a:pPr>
            <a:endParaRPr lang="en-US" sz="2000" dirty="0"/>
          </a:p>
          <a:p>
            <a:pPr marL="914400" lvl="2" indent="0">
              <a:buNone/>
            </a:pPr>
            <a:endParaRPr lang="en-US" sz="2000" dirty="0"/>
          </a:p>
          <a:p>
            <a:pPr marL="914400" lvl="2" indent="0" algn="ctr">
              <a:buNone/>
            </a:pPr>
            <a:endParaRPr lang="en-US" sz="2000" dirty="0"/>
          </a:p>
          <a:p>
            <a:pPr marL="914400" lvl="2" indent="0" algn="ctr">
              <a:buNone/>
            </a:pPr>
            <a:endParaRPr lang="en-US" sz="2000" dirty="0"/>
          </a:p>
          <a:p>
            <a:pPr marL="914400" lvl="2" indent="0" algn="ctr">
              <a:buNone/>
            </a:pPr>
            <a:endParaRPr lang="en-US" sz="2000" dirty="0"/>
          </a:p>
          <a:p>
            <a:pPr marL="914400" lvl="2" indent="0" algn="ctr">
              <a:buNone/>
            </a:pPr>
            <a:r>
              <a:rPr lang="en-US" sz="2400" dirty="0">
                <a:solidFill>
                  <a:schemeClr val="tx2"/>
                </a:solidFill>
              </a:rPr>
              <a:t>All levels of action are important</a:t>
            </a:r>
          </a:p>
          <a:p>
            <a:pPr marL="457200" lvl="1" indent="0">
              <a:buNone/>
            </a:pPr>
            <a:endParaRPr lang="en-US" sz="2000" dirty="0">
              <a:solidFill>
                <a:schemeClr val="tx2"/>
              </a:solidFill>
            </a:endParaRPr>
          </a:p>
          <a:p>
            <a:pPr marL="457200" lvl="1" indent="0">
              <a:buNone/>
            </a:pPr>
            <a:endParaRPr lang="en-US" sz="2000" dirty="0"/>
          </a:p>
        </p:txBody>
      </p:sp>
      <p:graphicFrame>
        <p:nvGraphicFramePr>
          <p:cNvPr id="11" name="Diagram 10">
            <a:extLst>
              <a:ext uri="{FF2B5EF4-FFF2-40B4-BE49-F238E27FC236}">
                <a16:creationId xmlns:a16="http://schemas.microsoft.com/office/drawing/2014/main" id="{383FD088-0259-4F40-A84F-DE684785BD96}"/>
              </a:ext>
            </a:extLst>
          </p:cNvPr>
          <p:cNvGraphicFramePr/>
          <p:nvPr/>
        </p:nvGraphicFramePr>
        <p:xfrm>
          <a:off x="2214563" y="2492097"/>
          <a:ext cx="8143875" cy="1700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Notched Right Arrow 14">
            <a:extLst>
              <a:ext uri="{FF2B5EF4-FFF2-40B4-BE49-F238E27FC236}">
                <a16:creationId xmlns:a16="http://schemas.microsoft.com/office/drawing/2014/main" id="{AFD54D71-287B-7D4D-8851-E5857E056D40}"/>
              </a:ext>
            </a:extLst>
          </p:cNvPr>
          <p:cNvSpPr/>
          <p:nvPr/>
        </p:nvSpPr>
        <p:spPr>
          <a:xfrm>
            <a:off x="6976488" y="4451861"/>
            <a:ext cx="3496250" cy="833371"/>
          </a:xfrm>
          <a:prstGeom prst="notchedRightArrow">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2"/>
                </a:solidFill>
              </a:rPr>
              <a:t>More Reliance on Humans</a:t>
            </a:r>
          </a:p>
        </p:txBody>
      </p:sp>
      <p:sp>
        <p:nvSpPr>
          <p:cNvPr id="17" name="Notched Right Arrow 16">
            <a:extLst>
              <a:ext uri="{FF2B5EF4-FFF2-40B4-BE49-F238E27FC236}">
                <a16:creationId xmlns:a16="http://schemas.microsoft.com/office/drawing/2014/main" id="{0224D75E-04BA-6E4C-BECC-852EA78DE72D}"/>
              </a:ext>
            </a:extLst>
          </p:cNvPr>
          <p:cNvSpPr/>
          <p:nvPr/>
        </p:nvSpPr>
        <p:spPr>
          <a:xfrm rot="10800000">
            <a:off x="2214563" y="4451860"/>
            <a:ext cx="3496250" cy="833371"/>
          </a:xfrm>
          <a:prstGeom prst="notchedRightArrow">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18" name="TextBox 17">
            <a:extLst>
              <a:ext uri="{FF2B5EF4-FFF2-40B4-BE49-F238E27FC236}">
                <a16:creationId xmlns:a16="http://schemas.microsoft.com/office/drawing/2014/main" id="{5C83EC9E-F9DD-9649-A053-24CD5A4F206B}"/>
              </a:ext>
            </a:extLst>
          </p:cNvPr>
          <p:cNvSpPr txBox="1"/>
          <p:nvPr/>
        </p:nvSpPr>
        <p:spPr>
          <a:xfrm>
            <a:off x="2486025" y="4673969"/>
            <a:ext cx="2957513" cy="646331"/>
          </a:xfrm>
          <a:prstGeom prst="rect">
            <a:avLst/>
          </a:prstGeom>
          <a:noFill/>
        </p:spPr>
        <p:txBody>
          <a:bodyPr wrap="square" rtlCol="0">
            <a:spAutoFit/>
          </a:bodyPr>
          <a:lstStyle/>
          <a:p>
            <a:r>
              <a:rPr lang="en-US" dirty="0">
                <a:solidFill>
                  <a:schemeClr val="tx2">
                    <a:lumMod val="75000"/>
                  </a:schemeClr>
                </a:solidFill>
              </a:rPr>
              <a:t>Less Reliance on Humans</a:t>
            </a:r>
          </a:p>
          <a:p>
            <a:endParaRPr lang="en-US" dirty="0"/>
          </a:p>
        </p:txBody>
      </p:sp>
      <p:sp>
        <p:nvSpPr>
          <p:cNvPr id="19" name="TextBox 18">
            <a:extLst>
              <a:ext uri="{FF2B5EF4-FFF2-40B4-BE49-F238E27FC236}">
                <a16:creationId xmlns:a16="http://schemas.microsoft.com/office/drawing/2014/main" id="{3145F50C-D0E9-2240-A9A7-01728746BA62}"/>
              </a:ext>
            </a:extLst>
          </p:cNvPr>
          <p:cNvSpPr txBox="1"/>
          <p:nvPr/>
        </p:nvSpPr>
        <p:spPr>
          <a:xfrm>
            <a:off x="5710813" y="3300413"/>
            <a:ext cx="1604387" cy="692497"/>
          </a:xfrm>
          <a:prstGeom prst="rect">
            <a:avLst/>
          </a:prstGeom>
          <a:noFill/>
        </p:spPr>
        <p:txBody>
          <a:bodyPr wrap="square" rtlCol="0">
            <a:spAutoFit/>
          </a:bodyPr>
          <a:lstStyle/>
          <a:p>
            <a:r>
              <a:rPr lang="en-US" sz="1300" dirty="0"/>
              <a:t>May help  to control the event identified</a:t>
            </a:r>
          </a:p>
        </p:txBody>
      </p:sp>
      <p:sp>
        <p:nvSpPr>
          <p:cNvPr id="12" name="Title 2">
            <a:extLst>
              <a:ext uri="{FF2B5EF4-FFF2-40B4-BE49-F238E27FC236}">
                <a16:creationId xmlns:a16="http://schemas.microsoft.com/office/drawing/2014/main" id="{874D4966-588A-43EC-8F1B-F2D7EA364EE7}"/>
              </a:ext>
            </a:extLst>
          </p:cNvPr>
          <p:cNvSpPr>
            <a:spLocks noGrp="1"/>
          </p:cNvSpPr>
          <p:nvPr>
            <p:ph type="title"/>
          </p:nvPr>
        </p:nvSpPr>
        <p:spPr>
          <a:xfrm>
            <a:off x="620617" y="0"/>
            <a:ext cx="10972800" cy="685800"/>
          </a:xfrm>
        </p:spPr>
        <p:txBody>
          <a:bodyPr/>
          <a:lstStyle/>
          <a:p>
            <a:r>
              <a:rPr lang="en-US" dirty="0"/>
              <a:t>Completing an RCA, Step 13: Develop Action Statements</a:t>
            </a:r>
          </a:p>
        </p:txBody>
      </p:sp>
    </p:spTree>
    <p:extLst>
      <p:ext uri="{BB962C8B-B14F-4D97-AF65-F5344CB8AC3E}">
        <p14:creationId xmlns:p14="http://schemas.microsoft.com/office/powerpoint/2010/main" val="18735547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00E880BD-8BF6-DB48-81F3-AC03F936E2F2}"/>
              </a:ext>
            </a:extLst>
          </p:cNvPr>
          <p:cNvGraphicFramePr/>
          <p:nvPr>
            <p:extLst>
              <p:ext uri="{D42A27DB-BD31-4B8C-83A1-F6EECF244321}">
                <p14:modId xmlns:p14="http://schemas.microsoft.com/office/powerpoint/2010/main" val="155710140"/>
              </p:ext>
            </p:extLst>
          </p:nvPr>
        </p:nvGraphicFramePr>
        <p:xfrm>
          <a:off x="563562" y="1458698"/>
          <a:ext cx="11055350" cy="4886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2">
            <a:extLst>
              <a:ext uri="{FF2B5EF4-FFF2-40B4-BE49-F238E27FC236}">
                <a16:creationId xmlns:a16="http://schemas.microsoft.com/office/drawing/2014/main" id="{E112107E-1DAF-46C1-BC2F-BB41E39FAB85}"/>
              </a:ext>
            </a:extLst>
          </p:cNvPr>
          <p:cNvSpPr>
            <a:spLocks noGrp="1"/>
          </p:cNvSpPr>
          <p:nvPr>
            <p:ph type="title"/>
          </p:nvPr>
        </p:nvSpPr>
        <p:spPr>
          <a:xfrm>
            <a:off x="620617" y="0"/>
            <a:ext cx="10972800" cy="685800"/>
          </a:xfrm>
        </p:spPr>
        <p:txBody>
          <a:bodyPr/>
          <a:lstStyle/>
          <a:p>
            <a:r>
              <a:rPr lang="en-US" dirty="0"/>
              <a:t>Completing an RCA, Step 13: Develop Action Statements</a:t>
            </a:r>
          </a:p>
        </p:txBody>
      </p:sp>
      <p:sp>
        <p:nvSpPr>
          <p:cNvPr id="5" name="TextBox 4">
            <a:extLst>
              <a:ext uri="{FF2B5EF4-FFF2-40B4-BE49-F238E27FC236}">
                <a16:creationId xmlns:a16="http://schemas.microsoft.com/office/drawing/2014/main" id="{05C04C82-CAD3-40EC-99E5-CB39AD0B7A34}"/>
              </a:ext>
            </a:extLst>
          </p:cNvPr>
          <p:cNvSpPr txBox="1"/>
          <p:nvPr/>
        </p:nvSpPr>
        <p:spPr>
          <a:xfrm>
            <a:off x="4652349" y="887583"/>
            <a:ext cx="3228191" cy="369332"/>
          </a:xfrm>
          <a:prstGeom prst="rect">
            <a:avLst/>
          </a:prstGeom>
          <a:noFill/>
        </p:spPr>
        <p:txBody>
          <a:bodyPr wrap="none" rtlCol="0">
            <a:spAutoFit/>
          </a:bodyPr>
          <a:lstStyle/>
          <a:p>
            <a:r>
              <a:rPr lang="en-US" b="1" dirty="0"/>
              <a:t>What are Stronger Actions?</a:t>
            </a:r>
          </a:p>
        </p:txBody>
      </p:sp>
      <p:sp>
        <p:nvSpPr>
          <p:cNvPr id="6" name="Double Wave 5">
            <a:extLst>
              <a:ext uri="{FF2B5EF4-FFF2-40B4-BE49-F238E27FC236}">
                <a16:creationId xmlns:a16="http://schemas.microsoft.com/office/drawing/2014/main" id="{01E8EC5A-2E94-4896-9767-1F08ED774401}"/>
              </a:ext>
            </a:extLst>
          </p:cNvPr>
          <p:cNvSpPr/>
          <p:nvPr/>
        </p:nvSpPr>
        <p:spPr>
          <a:xfrm>
            <a:off x="11203460" y="0"/>
            <a:ext cx="988540" cy="914400"/>
          </a:xfrm>
          <a:prstGeom prst="doubleWav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RCA Guidebook, p 23</a:t>
            </a:r>
          </a:p>
        </p:txBody>
      </p:sp>
    </p:spTree>
    <p:extLst>
      <p:ext uri="{BB962C8B-B14F-4D97-AF65-F5344CB8AC3E}">
        <p14:creationId xmlns:p14="http://schemas.microsoft.com/office/powerpoint/2010/main" val="15734918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00E880BD-8BF6-DB48-81F3-AC03F936E2F2}"/>
              </a:ext>
            </a:extLst>
          </p:cNvPr>
          <p:cNvGraphicFramePr/>
          <p:nvPr>
            <p:extLst>
              <p:ext uri="{D42A27DB-BD31-4B8C-83A1-F6EECF244321}">
                <p14:modId xmlns:p14="http://schemas.microsoft.com/office/powerpoint/2010/main" val="4182969034"/>
              </p:ext>
            </p:extLst>
          </p:nvPr>
        </p:nvGraphicFramePr>
        <p:xfrm>
          <a:off x="579342" y="1265867"/>
          <a:ext cx="11055350" cy="4886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2">
            <a:extLst>
              <a:ext uri="{FF2B5EF4-FFF2-40B4-BE49-F238E27FC236}">
                <a16:creationId xmlns:a16="http://schemas.microsoft.com/office/drawing/2014/main" id="{F5EA2990-DD68-4283-8B28-258AD4656164}"/>
              </a:ext>
            </a:extLst>
          </p:cNvPr>
          <p:cNvSpPr>
            <a:spLocks noGrp="1"/>
          </p:cNvSpPr>
          <p:nvPr>
            <p:ph type="title"/>
          </p:nvPr>
        </p:nvSpPr>
        <p:spPr>
          <a:xfrm>
            <a:off x="620617" y="0"/>
            <a:ext cx="10972800" cy="685800"/>
          </a:xfrm>
        </p:spPr>
        <p:txBody>
          <a:bodyPr/>
          <a:lstStyle/>
          <a:p>
            <a:r>
              <a:rPr lang="en-US" dirty="0"/>
              <a:t>Completing an RCA, Step 13: Develop Action Statements</a:t>
            </a:r>
          </a:p>
        </p:txBody>
      </p:sp>
      <p:sp>
        <p:nvSpPr>
          <p:cNvPr id="8" name="TextBox 7">
            <a:extLst>
              <a:ext uri="{FF2B5EF4-FFF2-40B4-BE49-F238E27FC236}">
                <a16:creationId xmlns:a16="http://schemas.microsoft.com/office/drawing/2014/main" id="{901E6616-E45F-43AE-A0F7-62F1C576771D}"/>
              </a:ext>
            </a:extLst>
          </p:cNvPr>
          <p:cNvSpPr txBox="1"/>
          <p:nvPr/>
        </p:nvSpPr>
        <p:spPr>
          <a:xfrm>
            <a:off x="4287737" y="791167"/>
            <a:ext cx="3638560" cy="369332"/>
          </a:xfrm>
          <a:prstGeom prst="rect">
            <a:avLst/>
          </a:prstGeom>
          <a:noFill/>
        </p:spPr>
        <p:txBody>
          <a:bodyPr wrap="none" rtlCol="0">
            <a:spAutoFit/>
          </a:bodyPr>
          <a:lstStyle/>
          <a:p>
            <a:r>
              <a:rPr lang="en-US" b="1" dirty="0"/>
              <a:t>What are Intermediate Actions?</a:t>
            </a:r>
          </a:p>
        </p:txBody>
      </p:sp>
    </p:spTree>
    <p:extLst>
      <p:ext uri="{BB962C8B-B14F-4D97-AF65-F5344CB8AC3E}">
        <p14:creationId xmlns:p14="http://schemas.microsoft.com/office/powerpoint/2010/main" val="2595387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00E880BD-8BF6-DB48-81F3-AC03F936E2F2}"/>
              </a:ext>
            </a:extLst>
          </p:cNvPr>
          <p:cNvGraphicFramePr/>
          <p:nvPr>
            <p:extLst>
              <p:ext uri="{D42A27DB-BD31-4B8C-83A1-F6EECF244321}">
                <p14:modId xmlns:p14="http://schemas.microsoft.com/office/powerpoint/2010/main" val="4247413910"/>
              </p:ext>
            </p:extLst>
          </p:nvPr>
        </p:nvGraphicFramePr>
        <p:xfrm>
          <a:off x="579342" y="1265867"/>
          <a:ext cx="11055350" cy="4886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2">
            <a:extLst>
              <a:ext uri="{FF2B5EF4-FFF2-40B4-BE49-F238E27FC236}">
                <a16:creationId xmlns:a16="http://schemas.microsoft.com/office/drawing/2014/main" id="{A67D3947-6A9B-4645-8BEA-39F139254E64}"/>
              </a:ext>
            </a:extLst>
          </p:cNvPr>
          <p:cNvSpPr>
            <a:spLocks noGrp="1"/>
          </p:cNvSpPr>
          <p:nvPr>
            <p:ph type="title"/>
          </p:nvPr>
        </p:nvSpPr>
        <p:spPr>
          <a:xfrm>
            <a:off x="620617" y="0"/>
            <a:ext cx="10972800" cy="685800"/>
          </a:xfrm>
        </p:spPr>
        <p:txBody>
          <a:bodyPr/>
          <a:lstStyle/>
          <a:p>
            <a:r>
              <a:rPr lang="en-US" dirty="0"/>
              <a:t>Completing an RCA, Step 13: Develop Action Statements</a:t>
            </a:r>
          </a:p>
        </p:txBody>
      </p:sp>
      <p:sp>
        <p:nvSpPr>
          <p:cNvPr id="8" name="TextBox 7">
            <a:extLst>
              <a:ext uri="{FF2B5EF4-FFF2-40B4-BE49-F238E27FC236}">
                <a16:creationId xmlns:a16="http://schemas.microsoft.com/office/drawing/2014/main" id="{2057CDE3-AF85-49A7-A804-A4D18E8CF78E}"/>
              </a:ext>
            </a:extLst>
          </p:cNvPr>
          <p:cNvSpPr txBox="1"/>
          <p:nvPr/>
        </p:nvSpPr>
        <p:spPr>
          <a:xfrm>
            <a:off x="4287737" y="791167"/>
            <a:ext cx="3082960" cy="369332"/>
          </a:xfrm>
          <a:prstGeom prst="rect">
            <a:avLst/>
          </a:prstGeom>
          <a:noFill/>
        </p:spPr>
        <p:txBody>
          <a:bodyPr wrap="none" rtlCol="0">
            <a:spAutoFit/>
          </a:bodyPr>
          <a:lstStyle/>
          <a:p>
            <a:r>
              <a:rPr lang="en-US" b="1" dirty="0"/>
              <a:t>What are Weaker Actions?</a:t>
            </a:r>
          </a:p>
        </p:txBody>
      </p:sp>
    </p:spTree>
    <p:extLst>
      <p:ext uri="{BB962C8B-B14F-4D97-AF65-F5344CB8AC3E}">
        <p14:creationId xmlns:p14="http://schemas.microsoft.com/office/powerpoint/2010/main" val="18367070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A772A4-AADB-264F-8985-4CCB57254183}"/>
              </a:ext>
            </a:extLst>
          </p:cNvPr>
          <p:cNvSpPr>
            <a:spLocks noGrp="1"/>
          </p:cNvSpPr>
          <p:nvPr>
            <p:ph idx="1"/>
          </p:nvPr>
        </p:nvSpPr>
        <p:spPr>
          <a:xfrm>
            <a:off x="620618" y="1311629"/>
            <a:ext cx="5264198" cy="4665627"/>
          </a:xfrm>
        </p:spPr>
        <p:txBody>
          <a:bodyPr>
            <a:normAutofit lnSpcReduction="10000"/>
          </a:bodyPr>
          <a:lstStyle/>
          <a:p>
            <a:r>
              <a:rPr lang="en-US" sz="2200" dirty="0"/>
              <a:t>Diverse Perspective</a:t>
            </a:r>
          </a:p>
          <a:p>
            <a:endParaRPr lang="en-US" sz="2200" dirty="0"/>
          </a:p>
          <a:p>
            <a:r>
              <a:rPr lang="en-US" sz="2200" dirty="0"/>
              <a:t>Ask Questions and Challenge Assumptions.</a:t>
            </a:r>
          </a:p>
          <a:p>
            <a:endParaRPr lang="en-US" sz="2200" dirty="0"/>
          </a:p>
          <a:p>
            <a:r>
              <a:rPr lang="en-US" sz="2200" dirty="0"/>
              <a:t>Ensure that there is a responsible person that can implement the action plan.</a:t>
            </a:r>
          </a:p>
          <a:p>
            <a:endParaRPr lang="en-US" dirty="0"/>
          </a:p>
          <a:p>
            <a:pPr lvl="1"/>
            <a:r>
              <a:rPr lang="en-US" sz="1900" dirty="0"/>
              <a:t>May require a team but there needs to be a responsible person.</a:t>
            </a:r>
          </a:p>
          <a:p>
            <a:pPr lvl="1"/>
            <a:r>
              <a:rPr lang="en-US" sz="1900" dirty="0"/>
              <a:t>Reasonable time frame to implement the action.</a:t>
            </a:r>
          </a:p>
          <a:p>
            <a:pPr lvl="1"/>
            <a:r>
              <a:rPr lang="en-US" sz="1900" dirty="0"/>
              <a:t>Examine feasibility.</a:t>
            </a:r>
          </a:p>
        </p:txBody>
      </p:sp>
      <p:sp>
        <p:nvSpPr>
          <p:cNvPr id="4" name="Content Placeholder 3">
            <a:extLst>
              <a:ext uri="{FF2B5EF4-FFF2-40B4-BE49-F238E27FC236}">
                <a16:creationId xmlns:a16="http://schemas.microsoft.com/office/drawing/2014/main" id="{D1BDF982-6023-1044-8A15-7E80C2B0377A}"/>
              </a:ext>
            </a:extLst>
          </p:cNvPr>
          <p:cNvSpPr>
            <a:spLocks noGrp="1"/>
          </p:cNvSpPr>
          <p:nvPr>
            <p:ph idx="10"/>
          </p:nvPr>
        </p:nvSpPr>
        <p:spPr>
          <a:xfrm>
            <a:off x="6096000" y="1311629"/>
            <a:ext cx="5264198" cy="4358522"/>
          </a:xfrm>
        </p:spPr>
        <p:txBody>
          <a:bodyPr>
            <a:normAutofit/>
          </a:bodyPr>
          <a:lstStyle/>
          <a:p>
            <a:r>
              <a:rPr lang="en-US" sz="2200" dirty="0"/>
              <a:t>Weaker actions may also be used as temporary measures until the stronger actions can be implemented.</a:t>
            </a:r>
          </a:p>
          <a:p>
            <a:pPr marL="0" indent="0">
              <a:buNone/>
            </a:pPr>
            <a:endParaRPr lang="en-US" sz="2200" dirty="0"/>
          </a:p>
          <a:p>
            <a:r>
              <a:rPr lang="en-US" sz="2200" dirty="0"/>
              <a:t>Training and policies are necessary but if they are used in isolation, they may not be enough for sustained improvement.</a:t>
            </a:r>
          </a:p>
          <a:p>
            <a:pPr marL="0" indent="0">
              <a:buNone/>
            </a:pPr>
            <a:endParaRPr lang="en-US" sz="2200" dirty="0"/>
          </a:p>
          <a:p>
            <a:r>
              <a:rPr lang="en-US" sz="2200" dirty="0"/>
              <a:t>Obtain Senior Leadership approval.</a:t>
            </a:r>
          </a:p>
        </p:txBody>
      </p:sp>
      <p:sp>
        <p:nvSpPr>
          <p:cNvPr id="8" name="Title 2">
            <a:extLst>
              <a:ext uri="{FF2B5EF4-FFF2-40B4-BE49-F238E27FC236}">
                <a16:creationId xmlns:a16="http://schemas.microsoft.com/office/drawing/2014/main" id="{DA505416-1EC8-4718-951E-E265FBBE9A4E}"/>
              </a:ext>
            </a:extLst>
          </p:cNvPr>
          <p:cNvSpPr>
            <a:spLocks noGrp="1"/>
          </p:cNvSpPr>
          <p:nvPr>
            <p:ph type="title"/>
          </p:nvPr>
        </p:nvSpPr>
        <p:spPr>
          <a:xfrm>
            <a:off x="620617" y="0"/>
            <a:ext cx="10972800" cy="685800"/>
          </a:xfrm>
        </p:spPr>
        <p:txBody>
          <a:bodyPr/>
          <a:lstStyle/>
          <a:p>
            <a:r>
              <a:rPr lang="en-US" dirty="0"/>
              <a:t>Completing an RCA, Step 13: Develop Action Statements</a:t>
            </a:r>
          </a:p>
        </p:txBody>
      </p:sp>
      <p:sp>
        <p:nvSpPr>
          <p:cNvPr id="10" name="TextBox 9">
            <a:extLst>
              <a:ext uri="{FF2B5EF4-FFF2-40B4-BE49-F238E27FC236}">
                <a16:creationId xmlns:a16="http://schemas.microsoft.com/office/drawing/2014/main" id="{4D207FA1-C969-47C5-A92A-891A689CCB24}"/>
              </a:ext>
            </a:extLst>
          </p:cNvPr>
          <p:cNvSpPr txBox="1"/>
          <p:nvPr/>
        </p:nvSpPr>
        <p:spPr>
          <a:xfrm>
            <a:off x="4777782" y="783271"/>
            <a:ext cx="2214068" cy="430887"/>
          </a:xfrm>
          <a:prstGeom prst="rect">
            <a:avLst/>
          </a:prstGeom>
          <a:noFill/>
        </p:spPr>
        <p:txBody>
          <a:bodyPr wrap="none" rtlCol="0">
            <a:spAutoFit/>
          </a:bodyPr>
          <a:lstStyle/>
          <a:p>
            <a:r>
              <a:rPr lang="en-US" sz="2200" b="1" dirty="0"/>
              <a:t>Final Thoughts</a:t>
            </a:r>
          </a:p>
        </p:txBody>
      </p:sp>
    </p:spTree>
    <p:extLst>
      <p:ext uri="{BB962C8B-B14F-4D97-AF65-F5344CB8AC3E}">
        <p14:creationId xmlns:p14="http://schemas.microsoft.com/office/powerpoint/2010/main" val="2350320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664949-C2E4-4356-B59E-FAFBB162A128}"/>
              </a:ext>
            </a:extLst>
          </p:cNvPr>
          <p:cNvSpPr>
            <a:spLocks noGrp="1"/>
          </p:cNvSpPr>
          <p:nvPr>
            <p:ph type="body" sz="quarter" idx="11"/>
          </p:nvPr>
        </p:nvSpPr>
        <p:spPr>
          <a:xfrm>
            <a:off x="481914" y="1025611"/>
            <a:ext cx="11111503" cy="5029200"/>
          </a:xfrm>
        </p:spPr>
        <p:txBody>
          <a:bodyPr>
            <a:normAutofit fontScale="92500" lnSpcReduction="10000"/>
          </a:bodyPr>
          <a:lstStyle/>
          <a:p>
            <a:r>
              <a:rPr lang="en-US" sz="2600" dirty="0"/>
              <a:t>Sentinel events, serious safety event (SE), any event with a substantial, direct, and high probability that a serious SE would have ensued, but did not, due to intervention/chance</a:t>
            </a:r>
          </a:p>
          <a:p>
            <a:pPr marL="0" indent="0">
              <a:buNone/>
            </a:pPr>
            <a:endParaRPr lang="en-US" sz="2600" dirty="0"/>
          </a:p>
          <a:p>
            <a:r>
              <a:rPr lang="en-US" sz="2600" dirty="0"/>
              <a:t>Events with a Safety Assessment Code (SAC) of Actual or Potential 3</a:t>
            </a:r>
          </a:p>
          <a:p>
            <a:pPr marL="0" indent="0">
              <a:buNone/>
            </a:pPr>
            <a:endParaRPr lang="en-US" sz="2600" strike="sngStrike" dirty="0"/>
          </a:p>
          <a:p>
            <a:r>
              <a:rPr lang="en-US" sz="2600" dirty="0"/>
              <a:t>Falls, Missing Patient, Medication Events with Potential 3 SAC</a:t>
            </a:r>
          </a:p>
          <a:p>
            <a:endParaRPr lang="en-US" sz="2600" dirty="0"/>
          </a:p>
          <a:p>
            <a:pPr lvl="1"/>
            <a:r>
              <a:rPr lang="en-US" sz="2400" dirty="0"/>
              <a:t>Do not require an individual RCA; may be done at discretion of facility</a:t>
            </a:r>
          </a:p>
          <a:p>
            <a:pPr lvl="1"/>
            <a:r>
              <a:rPr lang="en-US" sz="2400" dirty="0"/>
              <a:t>Aggregate and analyze together or review for inclusion in Patient Safety Assessment Tool (PSAT)</a:t>
            </a:r>
          </a:p>
          <a:p>
            <a:pPr lvl="1"/>
            <a:endParaRPr lang="en-US" sz="2000" dirty="0"/>
          </a:p>
          <a:p>
            <a:r>
              <a:rPr lang="en-US" sz="2400" dirty="0"/>
              <a:t>All RCAs must be formally chartered and signed by facility Director.</a:t>
            </a:r>
          </a:p>
          <a:p>
            <a:endParaRPr lang="en-US" sz="2200" dirty="0"/>
          </a:p>
          <a:p>
            <a:endParaRPr lang="en-US" dirty="0"/>
          </a:p>
        </p:txBody>
      </p:sp>
      <p:sp>
        <p:nvSpPr>
          <p:cNvPr id="3" name="Title 2">
            <a:extLst>
              <a:ext uri="{FF2B5EF4-FFF2-40B4-BE49-F238E27FC236}">
                <a16:creationId xmlns:a16="http://schemas.microsoft.com/office/drawing/2014/main" id="{C7976C08-7D90-4A40-A4AC-B30BB8351F46}"/>
              </a:ext>
            </a:extLst>
          </p:cNvPr>
          <p:cNvSpPr>
            <a:spLocks noGrp="1"/>
          </p:cNvSpPr>
          <p:nvPr>
            <p:ph type="title"/>
          </p:nvPr>
        </p:nvSpPr>
        <p:spPr/>
        <p:txBody>
          <a:bodyPr/>
          <a:lstStyle/>
          <a:p>
            <a:r>
              <a:rPr lang="en-US" dirty="0"/>
              <a:t>Determining When an RCA is Required</a:t>
            </a:r>
          </a:p>
        </p:txBody>
      </p:sp>
      <p:sp>
        <p:nvSpPr>
          <p:cNvPr id="5" name="Double Wave 4">
            <a:extLst>
              <a:ext uri="{FF2B5EF4-FFF2-40B4-BE49-F238E27FC236}">
                <a16:creationId xmlns:a16="http://schemas.microsoft.com/office/drawing/2014/main" id="{FBF5842F-6F2B-445A-A879-D39380AC5F98}"/>
              </a:ext>
            </a:extLst>
          </p:cNvPr>
          <p:cNvSpPr/>
          <p:nvPr/>
        </p:nvSpPr>
        <p:spPr>
          <a:xfrm>
            <a:off x="11203460" y="0"/>
            <a:ext cx="988540" cy="914400"/>
          </a:xfrm>
          <a:prstGeom prst="doubleWav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RCA Guidebook, p 5</a:t>
            </a:r>
          </a:p>
        </p:txBody>
      </p:sp>
    </p:spTree>
    <p:extLst>
      <p:ext uri="{BB962C8B-B14F-4D97-AF65-F5344CB8AC3E}">
        <p14:creationId xmlns:p14="http://schemas.microsoft.com/office/powerpoint/2010/main" val="21576343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592F643-C6B0-4883-AE85-B579BE7E3C55}"/>
              </a:ext>
            </a:extLst>
          </p:cNvPr>
          <p:cNvSpPr>
            <a:spLocks noGrp="1"/>
          </p:cNvSpPr>
          <p:nvPr>
            <p:ph type="title"/>
          </p:nvPr>
        </p:nvSpPr>
        <p:spPr>
          <a:xfrm>
            <a:off x="620617" y="0"/>
            <a:ext cx="10972800" cy="685800"/>
          </a:xfrm>
        </p:spPr>
        <p:txBody>
          <a:bodyPr/>
          <a:lstStyle/>
          <a:p>
            <a:r>
              <a:rPr lang="en-US" dirty="0"/>
              <a:t>Completing an RCA, Step 14: Develop Outcome Measure Statements</a:t>
            </a:r>
          </a:p>
        </p:txBody>
      </p:sp>
      <p:sp>
        <p:nvSpPr>
          <p:cNvPr id="6" name="Rectangle 5">
            <a:extLst>
              <a:ext uri="{FF2B5EF4-FFF2-40B4-BE49-F238E27FC236}">
                <a16:creationId xmlns:a16="http://schemas.microsoft.com/office/drawing/2014/main" id="{2556BD43-ACBB-43F9-813B-AA2AC738211C}"/>
              </a:ext>
            </a:extLst>
          </p:cNvPr>
          <p:cNvSpPr/>
          <p:nvPr/>
        </p:nvSpPr>
        <p:spPr>
          <a:xfrm>
            <a:off x="1587062" y="1859340"/>
            <a:ext cx="8550586" cy="2554545"/>
          </a:xfrm>
          <a:prstGeom prst="rect">
            <a:avLst/>
          </a:prstGeom>
        </p:spPr>
        <p:txBody>
          <a:bodyPr wrap="square">
            <a:spAutoFit/>
          </a:bodyPr>
          <a:lstStyle/>
          <a:p>
            <a:pPr algn="ctr"/>
            <a:r>
              <a:rPr lang="en-US" sz="3200" i="1" dirty="0">
                <a:latin typeface="Arial" panose="020B0604020202020204" pitchFamily="34" charset="0"/>
              </a:rPr>
              <a:t>Outcome Measure Statements are metric statements that determine the effectiveness of an action, are quantifiable (if appropriate), specify a time frame for measurement, and set realistic thresholds. </a:t>
            </a:r>
            <a:endParaRPr lang="en-US" sz="3200" i="1" dirty="0"/>
          </a:p>
        </p:txBody>
      </p:sp>
      <p:sp>
        <p:nvSpPr>
          <p:cNvPr id="7" name="Double Wave 6">
            <a:extLst>
              <a:ext uri="{FF2B5EF4-FFF2-40B4-BE49-F238E27FC236}">
                <a16:creationId xmlns:a16="http://schemas.microsoft.com/office/drawing/2014/main" id="{AF154209-9F41-42EA-B9FB-71D9713638D3}"/>
              </a:ext>
            </a:extLst>
          </p:cNvPr>
          <p:cNvSpPr/>
          <p:nvPr/>
        </p:nvSpPr>
        <p:spPr>
          <a:xfrm>
            <a:off x="11203460" y="0"/>
            <a:ext cx="988540" cy="914400"/>
          </a:xfrm>
          <a:prstGeom prst="doubleWav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RCA Guidebook, p 24</a:t>
            </a:r>
          </a:p>
        </p:txBody>
      </p:sp>
    </p:spTree>
    <p:extLst>
      <p:ext uri="{BB962C8B-B14F-4D97-AF65-F5344CB8AC3E}">
        <p14:creationId xmlns:p14="http://schemas.microsoft.com/office/powerpoint/2010/main" val="9755961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ext Placeholder 1">
            <a:extLst>
              <a:ext uri="{FF2B5EF4-FFF2-40B4-BE49-F238E27FC236}">
                <a16:creationId xmlns:a16="http://schemas.microsoft.com/office/drawing/2014/main" id="{C4F9AF2E-B4FD-44D3-9DDC-C277A6687635}"/>
              </a:ext>
            </a:extLst>
          </p:cNvPr>
          <p:cNvGraphicFramePr/>
          <p:nvPr>
            <p:extLst>
              <p:ext uri="{D42A27DB-BD31-4B8C-83A1-F6EECF244321}">
                <p14:modId xmlns:p14="http://schemas.microsoft.com/office/powerpoint/2010/main" val="3861277840"/>
              </p:ext>
            </p:extLst>
          </p:nvPr>
        </p:nvGraphicFramePr>
        <p:xfrm>
          <a:off x="503005" y="1700262"/>
          <a:ext cx="11208024" cy="5064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C4B33A98-2724-43EC-92C3-12EDCC72FD7F}"/>
              </a:ext>
            </a:extLst>
          </p:cNvPr>
          <p:cNvSpPr txBox="1"/>
          <p:nvPr/>
        </p:nvSpPr>
        <p:spPr>
          <a:xfrm>
            <a:off x="9401577" y="5563673"/>
            <a:ext cx="2086378" cy="307777"/>
          </a:xfrm>
          <a:prstGeom prst="rect">
            <a:avLst/>
          </a:prstGeom>
          <a:noFill/>
        </p:spPr>
        <p:txBody>
          <a:bodyPr wrap="square" rtlCol="0">
            <a:spAutoFit/>
          </a:bodyPr>
          <a:lstStyle/>
          <a:p>
            <a:pPr algn="r"/>
            <a:r>
              <a:rPr lang="en-US" sz="1400" dirty="0"/>
              <a:t>Klaus, 2015</a:t>
            </a:r>
          </a:p>
        </p:txBody>
      </p:sp>
      <p:sp>
        <p:nvSpPr>
          <p:cNvPr id="7" name="Title 2">
            <a:extLst>
              <a:ext uri="{FF2B5EF4-FFF2-40B4-BE49-F238E27FC236}">
                <a16:creationId xmlns:a16="http://schemas.microsoft.com/office/drawing/2014/main" id="{EFA5E54C-7DB6-4563-A3C2-15EEAF1F0016}"/>
              </a:ext>
            </a:extLst>
          </p:cNvPr>
          <p:cNvSpPr>
            <a:spLocks noGrp="1"/>
          </p:cNvSpPr>
          <p:nvPr>
            <p:ph type="title"/>
          </p:nvPr>
        </p:nvSpPr>
        <p:spPr>
          <a:xfrm>
            <a:off x="620617" y="0"/>
            <a:ext cx="10972800" cy="685800"/>
          </a:xfrm>
        </p:spPr>
        <p:txBody>
          <a:bodyPr/>
          <a:lstStyle/>
          <a:p>
            <a:r>
              <a:rPr lang="en-US" dirty="0"/>
              <a:t>Completing an RCA, Step 14: Develop Outcome Measure Statements</a:t>
            </a:r>
          </a:p>
        </p:txBody>
      </p:sp>
      <p:sp>
        <p:nvSpPr>
          <p:cNvPr id="8" name="TextBox 7">
            <a:extLst>
              <a:ext uri="{FF2B5EF4-FFF2-40B4-BE49-F238E27FC236}">
                <a16:creationId xmlns:a16="http://schemas.microsoft.com/office/drawing/2014/main" id="{768C6C0E-3ED3-4900-A0D7-AB9EEA5D9B4C}"/>
              </a:ext>
            </a:extLst>
          </p:cNvPr>
          <p:cNvSpPr txBox="1"/>
          <p:nvPr/>
        </p:nvSpPr>
        <p:spPr>
          <a:xfrm>
            <a:off x="3726601" y="868387"/>
            <a:ext cx="4738798" cy="430887"/>
          </a:xfrm>
          <a:prstGeom prst="rect">
            <a:avLst/>
          </a:prstGeom>
          <a:noFill/>
        </p:spPr>
        <p:txBody>
          <a:bodyPr wrap="none" rtlCol="0">
            <a:spAutoFit/>
          </a:bodyPr>
          <a:lstStyle/>
          <a:p>
            <a:r>
              <a:rPr lang="en-US" sz="2200" b="1" dirty="0"/>
              <a:t>Importance of Outcome Measures</a:t>
            </a:r>
          </a:p>
        </p:txBody>
      </p:sp>
    </p:spTree>
    <p:extLst>
      <p:ext uri="{BB962C8B-B14F-4D97-AF65-F5344CB8AC3E}">
        <p14:creationId xmlns:p14="http://schemas.microsoft.com/office/powerpoint/2010/main" val="36682972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6B1938E-7865-4394-BA34-2ECED70A7234}"/>
              </a:ext>
            </a:extLst>
          </p:cNvPr>
          <p:cNvSpPr>
            <a:spLocks noGrp="1"/>
          </p:cNvSpPr>
          <p:nvPr>
            <p:ph type="title"/>
          </p:nvPr>
        </p:nvSpPr>
        <p:spPr>
          <a:xfrm>
            <a:off x="620617" y="0"/>
            <a:ext cx="10972800" cy="685800"/>
          </a:xfrm>
        </p:spPr>
        <p:txBody>
          <a:bodyPr/>
          <a:lstStyle/>
          <a:p>
            <a:r>
              <a:rPr lang="en-US" dirty="0"/>
              <a:t>Completing an RCA, Step 14: Develop Outcome Measure Statements</a:t>
            </a:r>
          </a:p>
        </p:txBody>
      </p:sp>
      <p:graphicFrame>
        <p:nvGraphicFramePr>
          <p:cNvPr id="6" name="Content Placeholder 6">
            <a:extLst>
              <a:ext uri="{FF2B5EF4-FFF2-40B4-BE49-F238E27FC236}">
                <a16:creationId xmlns:a16="http://schemas.microsoft.com/office/drawing/2014/main" id="{D8C7CD2F-D6EF-48C0-ACC5-78627E70346A}"/>
              </a:ext>
            </a:extLst>
          </p:cNvPr>
          <p:cNvGraphicFramePr>
            <a:graphicFrameLocks noGrp="1"/>
          </p:cNvGraphicFramePr>
          <p:nvPr>
            <p:ph type="tbl" sz="quarter" idx="10"/>
            <p:extLst>
              <p:ext uri="{D42A27DB-BD31-4B8C-83A1-F6EECF244321}">
                <p14:modId xmlns:p14="http://schemas.microsoft.com/office/powerpoint/2010/main" val="2520603082"/>
              </p:ext>
            </p:extLst>
          </p:nvPr>
        </p:nvGraphicFramePr>
        <p:xfrm>
          <a:off x="579342" y="1273346"/>
          <a:ext cx="11055350" cy="4886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BF61EA4E-8B6F-4CAA-B072-1A28F68314AD}"/>
              </a:ext>
            </a:extLst>
          </p:cNvPr>
          <p:cNvSpPr txBox="1"/>
          <p:nvPr/>
        </p:nvSpPr>
        <p:spPr>
          <a:xfrm>
            <a:off x="4718699" y="764129"/>
            <a:ext cx="2754602" cy="430887"/>
          </a:xfrm>
          <a:prstGeom prst="rect">
            <a:avLst/>
          </a:prstGeom>
          <a:noFill/>
        </p:spPr>
        <p:txBody>
          <a:bodyPr wrap="square" rtlCol="0">
            <a:spAutoFit/>
          </a:bodyPr>
          <a:lstStyle/>
          <a:p>
            <a:r>
              <a:rPr lang="en-US" sz="2200" b="1" dirty="0"/>
              <a:t>Process Measures</a:t>
            </a:r>
          </a:p>
        </p:txBody>
      </p:sp>
    </p:spTree>
    <p:extLst>
      <p:ext uri="{BB962C8B-B14F-4D97-AF65-F5344CB8AC3E}">
        <p14:creationId xmlns:p14="http://schemas.microsoft.com/office/powerpoint/2010/main" val="12101165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DCE367-E926-0246-AE47-65405B8F1833}"/>
              </a:ext>
            </a:extLst>
          </p:cNvPr>
          <p:cNvSpPr>
            <a:spLocks noGrp="1"/>
          </p:cNvSpPr>
          <p:nvPr>
            <p:ph type="body" idx="1"/>
          </p:nvPr>
        </p:nvSpPr>
        <p:spPr>
          <a:xfrm>
            <a:off x="469557" y="803189"/>
            <a:ext cx="11134878" cy="5325762"/>
          </a:xfrm>
        </p:spPr>
        <p:txBody>
          <a:bodyPr>
            <a:normAutofit/>
          </a:bodyPr>
          <a:lstStyle/>
          <a:p>
            <a:pPr marL="0" indent="0" algn="ctr">
              <a:buNone/>
            </a:pPr>
            <a:r>
              <a:rPr lang="en-US" sz="2600" b="1" dirty="0"/>
              <a:t>Outcome Measures</a:t>
            </a:r>
          </a:p>
          <a:p>
            <a:pPr marL="0" indent="0" algn="ctr">
              <a:buNone/>
            </a:pPr>
            <a:endParaRPr lang="en-US" b="1" dirty="0"/>
          </a:p>
          <a:p>
            <a:r>
              <a:rPr lang="en-US" sz="2400" dirty="0"/>
              <a:t>High-level clinical outcomes that are targeted for improvement</a:t>
            </a:r>
            <a:endParaRPr lang="en-US" dirty="0"/>
          </a:p>
          <a:p>
            <a:pPr marL="0" indent="0">
              <a:buNone/>
            </a:pPr>
            <a:endParaRPr lang="en-US" dirty="0"/>
          </a:p>
          <a:p>
            <a:pPr lvl="1"/>
            <a:r>
              <a:rPr lang="en-US" sz="2200" dirty="0"/>
              <a:t>The number of patient falls with injury in the acute care setting will be reduced by 10% each quarter in 2021, beginning with Quarter 2.</a:t>
            </a:r>
          </a:p>
          <a:p>
            <a:pPr marL="457200" lvl="1" indent="0">
              <a:buNone/>
            </a:pPr>
            <a:endParaRPr lang="en-US" sz="2200" dirty="0"/>
          </a:p>
          <a:p>
            <a:pPr lvl="1"/>
            <a:r>
              <a:rPr lang="en-US" sz="2200" dirty="0"/>
              <a:t>Surgical mortality rates will decrease by 25% by the end of Quarter 3 when compared with Quarter 1 of the 2021 fiscal year.</a:t>
            </a:r>
          </a:p>
          <a:p>
            <a:pPr marL="0" indent="0">
              <a:buNone/>
            </a:pPr>
            <a:endParaRPr lang="en-US" dirty="0"/>
          </a:p>
          <a:p>
            <a:r>
              <a:rPr lang="en-US" sz="2400" dirty="0"/>
              <a:t>What other types of Outcome Measures can be identified?</a:t>
            </a:r>
          </a:p>
          <a:p>
            <a:pPr marL="0" indent="0">
              <a:buNone/>
            </a:pPr>
            <a:endParaRPr lang="en-US" sz="2400" dirty="0"/>
          </a:p>
          <a:p>
            <a:r>
              <a:rPr lang="en-US" sz="2400" dirty="0"/>
              <a:t>Where can these measures be more easily obtained?</a:t>
            </a:r>
          </a:p>
        </p:txBody>
      </p:sp>
      <p:sp>
        <p:nvSpPr>
          <p:cNvPr id="6" name="Title 2">
            <a:extLst>
              <a:ext uri="{FF2B5EF4-FFF2-40B4-BE49-F238E27FC236}">
                <a16:creationId xmlns:a16="http://schemas.microsoft.com/office/drawing/2014/main" id="{216F7B1F-BB16-436E-9F99-89952BD1E362}"/>
              </a:ext>
            </a:extLst>
          </p:cNvPr>
          <p:cNvSpPr>
            <a:spLocks noGrp="1"/>
          </p:cNvSpPr>
          <p:nvPr>
            <p:ph type="title"/>
          </p:nvPr>
        </p:nvSpPr>
        <p:spPr>
          <a:xfrm>
            <a:off x="620617" y="0"/>
            <a:ext cx="10972800" cy="685800"/>
          </a:xfrm>
        </p:spPr>
        <p:txBody>
          <a:bodyPr/>
          <a:lstStyle/>
          <a:p>
            <a:r>
              <a:rPr lang="en-US" dirty="0"/>
              <a:t>Completing an RCA, Step 14: Develop Outcome Measure Statements</a:t>
            </a:r>
          </a:p>
        </p:txBody>
      </p:sp>
    </p:spTree>
    <p:extLst>
      <p:ext uri="{BB962C8B-B14F-4D97-AF65-F5344CB8AC3E}">
        <p14:creationId xmlns:p14="http://schemas.microsoft.com/office/powerpoint/2010/main" val="533387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7C154A-1F62-4323-A4F0-BA7CD16C8DC0}"/>
              </a:ext>
            </a:extLst>
          </p:cNvPr>
          <p:cNvSpPr>
            <a:spLocks noGrp="1"/>
          </p:cNvSpPr>
          <p:nvPr>
            <p:ph type="body" idx="1"/>
          </p:nvPr>
        </p:nvSpPr>
        <p:spPr>
          <a:xfrm>
            <a:off x="358346" y="778476"/>
            <a:ext cx="11430000" cy="5210525"/>
          </a:xfrm>
        </p:spPr>
        <p:txBody>
          <a:bodyPr>
            <a:normAutofit fontScale="85000" lnSpcReduction="20000"/>
          </a:bodyPr>
          <a:lstStyle/>
          <a:p>
            <a:r>
              <a:rPr lang="en-US" sz="2400" dirty="0"/>
              <a:t>Understand the importance and purpose of Process and Outcome Measures.</a:t>
            </a:r>
          </a:p>
          <a:p>
            <a:pPr marL="0" indent="0">
              <a:buNone/>
            </a:pPr>
            <a:endParaRPr lang="en-US" sz="2400" dirty="0"/>
          </a:p>
          <a:p>
            <a:pPr lvl="1"/>
            <a:r>
              <a:rPr lang="en-US" sz="2100" dirty="0"/>
              <a:t>Both are important</a:t>
            </a:r>
          </a:p>
          <a:p>
            <a:pPr marL="457200" lvl="1" indent="0">
              <a:buNone/>
            </a:pPr>
            <a:endParaRPr lang="en-US" sz="2000" dirty="0"/>
          </a:p>
          <a:p>
            <a:r>
              <a:rPr lang="en-US" sz="2400" dirty="0"/>
              <a:t>Often, measures are presented as percentages or ratios.</a:t>
            </a:r>
          </a:p>
          <a:p>
            <a:endParaRPr lang="en-US" sz="2400" dirty="0"/>
          </a:p>
          <a:p>
            <a:pPr lvl="1"/>
            <a:r>
              <a:rPr lang="en-US" sz="2100" dirty="0"/>
              <a:t>15/20 nurses implement intentional rounding. This is 75% but the goal is 90%. </a:t>
            </a:r>
          </a:p>
          <a:p>
            <a:pPr lvl="1"/>
            <a:endParaRPr lang="en-US" sz="2000" dirty="0"/>
          </a:p>
          <a:p>
            <a:r>
              <a:rPr lang="en-US" sz="2400" dirty="0"/>
              <a:t>Rates are a little different.</a:t>
            </a:r>
          </a:p>
          <a:p>
            <a:endParaRPr lang="en-US" sz="2400" dirty="0"/>
          </a:p>
          <a:p>
            <a:pPr lvl="1"/>
            <a:r>
              <a:rPr lang="en-US" sz="2100" dirty="0"/>
              <a:t>Example: Measuring fall rates. Divide the number of falls by the number of occupied bed days for a specific month: 2/778 = 0.0025 then multiply by 1000. You will see that the fall rate was 2.5 falls per 1000 occupied bed days.</a:t>
            </a:r>
          </a:p>
          <a:p>
            <a:pPr lvl="1"/>
            <a:endParaRPr lang="en-US" dirty="0"/>
          </a:p>
          <a:p>
            <a:r>
              <a:rPr lang="en-US" sz="2400" dirty="0"/>
              <a:t>Be sure each action has a related outcome measure. </a:t>
            </a:r>
          </a:p>
          <a:p>
            <a:endParaRPr lang="en-US" sz="2400" dirty="0"/>
          </a:p>
          <a:p>
            <a:r>
              <a:rPr lang="en-US" sz="2400" dirty="0"/>
              <a:t>By tracking performance, you will know whether the actions put into place have improved care.</a:t>
            </a:r>
          </a:p>
        </p:txBody>
      </p:sp>
      <p:sp>
        <p:nvSpPr>
          <p:cNvPr id="7" name="Title 2">
            <a:extLst>
              <a:ext uri="{FF2B5EF4-FFF2-40B4-BE49-F238E27FC236}">
                <a16:creationId xmlns:a16="http://schemas.microsoft.com/office/drawing/2014/main" id="{2C59550C-1229-46DF-BFAC-821010C87CD2}"/>
              </a:ext>
            </a:extLst>
          </p:cNvPr>
          <p:cNvSpPr>
            <a:spLocks noGrp="1"/>
          </p:cNvSpPr>
          <p:nvPr>
            <p:ph type="title"/>
          </p:nvPr>
        </p:nvSpPr>
        <p:spPr>
          <a:xfrm>
            <a:off x="620617" y="0"/>
            <a:ext cx="10972800" cy="685800"/>
          </a:xfrm>
        </p:spPr>
        <p:txBody>
          <a:bodyPr/>
          <a:lstStyle/>
          <a:p>
            <a:r>
              <a:rPr lang="en-US" dirty="0"/>
              <a:t>Completing an RCA, Step 14: Develop Outcome Measure Statements</a:t>
            </a:r>
          </a:p>
        </p:txBody>
      </p:sp>
    </p:spTree>
    <p:extLst>
      <p:ext uri="{BB962C8B-B14F-4D97-AF65-F5344CB8AC3E}">
        <p14:creationId xmlns:p14="http://schemas.microsoft.com/office/powerpoint/2010/main" val="24769849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788A99-E04F-4E61-B60F-F29DCC61F67B}"/>
              </a:ext>
            </a:extLst>
          </p:cNvPr>
          <p:cNvSpPr>
            <a:spLocks noGrp="1"/>
          </p:cNvSpPr>
          <p:nvPr>
            <p:ph idx="1"/>
          </p:nvPr>
        </p:nvSpPr>
        <p:spPr/>
        <p:txBody>
          <a:bodyPr>
            <a:normAutofit/>
          </a:bodyPr>
          <a:lstStyle/>
          <a:p>
            <a:r>
              <a:rPr lang="en-US" sz="2400" dirty="0"/>
              <a:t>Staff who submit a close call or adverse event that results in an RCA should receive feedback on the recommended actions taken.</a:t>
            </a:r>
          </a:p>
          <a:p>
            <a:pPr marL="0" indent="0">
              <a:buNone/>
            </a:pPr>
            <a:endParaRPr lang="en-US" sz="2400" dirty="0"/>
          </a:p>
          <a:p>
            <a:r>
              <a:rPr lang="en-US" sz="2400" dirty="0"/>
              <a:t>Failure to receive feedback is a commonly cited barrier to reporting adverse events/close calls.</a:t>
            </a:r>
          </a:p>
          <a:p>
            <a:endParaRPr lang="en-US" sz="2200" dirty="0"/>
          </a:p>
          <a:p>
            <a:r>
              <a:rPr lang="en-US" sz="2400" dirty="0"/>
              <a:t>Prompt feedback helps establish trust in the system, also demonstrates the commitment of organization regarding the importance of reporting.</a:t>
            </a:r>
          </a:p>
          <a:p>
            <a:pPr marL="0" indent="0">
              <a:buNone/>
            </a:pPr>
            <a:r>
              <a:rPr lang="en-US" sz="2400" dirty="0"/>
              <a:t> </a:t>
            </a:r>
          </a:p>
          <a:p>
            <a:r>
              <a:rPr lang="en-US" sz="2400" dirty="0"/>
              <a:t>Demonstrates closed loop communication. </a:t>
            </a:r>
          </a:p>
          <a:p>
            <a:pPr marL="0" indent="0">
              <a:buNone/>
            </a:pPr>
            <a:endParaRPr lang="en-US" sz="2400" dirty="0"/>
          </a:p>
        </p:txBody>
      </p:sp>
      <p:sp>
        <p:nvSpPr>
          <p:cNvPr id="6" name="Title 2">
            <a:extLst>
              <a:ext uri="{FF2B5EF4-FFF2-40B4-BE49-F238E27FC236}">
                <a16:creationId xmlns:a16="http://schemas.microsoft.com/office/drawing/2014/main" id="{DCF7A407-E212-4DBC-952B-3520922F5BE3}"/>
              </a:ext>
            </a:extLst>
          </p:cNvPr>
          <p:cNvSpPr>
            <a:spLocks noGrp="1"/>
          </p:cNvSpPr>
          <p:nvPr>
            <p:ph type="title"/>
          </p:nvPr>
        </p:nvSpPr>
        <p:spPr>
          <a:xfrm>
            <a:off x="620617" y="0"/>
            <a:ext cx="10972800" cy="685800"/>
          </a:xfrm>
        </p:spPr>
        <p:txBody>
          <a:bodyPr/>
          <a:lstStyle/>
          <a:p>
            <a:r>
              <a:rPr lang="en-US" dirty="0"/>
              <a:t>Completing an RCA, Step 15: Provide Feedback</a:t>
            </a:r>
          </a:p>
        </p:txBody>
      </p:sp>
      <p:sp>
        <p:nvSpPr>
          <p:cNvPr id="5" name="Double Wave 4">
            <a:extLst>
              <a:ext uri="{FF2B5EF4-FFF2-40B4-BE49-F238E27FC236}">
                <a16:creationId xmlns:a16="http://schemas.microsoft.com/office/drawing/2014/main" id="{9B9BADF8-85D6-4E28-9B4B-9D03A70214F8}"/>
              </a:ext>
            </a:extLst>
          </p:cNvPr>
          <p:cNvSpPr/>
          <p:nvPr/>
        </p:nvSpPr>
        <p:spPr>
          <a:xfrm>
            <a:off x="11203460" y="0"/>
            <a:ext cx="988540" cy="914400"/>
          </a:xfrm>
          <a:prstGeom prst="doubleWav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RCA Guidebook, p 25</a:t>
            </a:r>
          </a:p>
        </p:txBody>
      </p:sp>
    </p:spTree>
    <p:extLst>
      <p:ext uri="{BB962C8B-B14F-4D97-AF65-F5344CB8AC3E}">
        <p14:creationId xmlns:p14="http://schemas.microsoft.com/office/powerpoint/2010/main" val="34718149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2A0075-C706-4F7A-AFE8-19C43522B21B}"/>
              </a:ext>
            </a:extLst>
          </p:cNvPr>
          <p:cNvSpPr>
            <a:spLocks noGrp="1"/>
          </p:cNvSpPr>
          <p:nvPr>
            <p:ph idx="1"/>
          </p:nvPr>
        </p:nvSpPr>
        <p:spPr>
          <a:xfrm>
            <a:off x="620617" y="1037968"/>
            <a:ext cx="10972800" cy="4691481"/>
          </a:xfrm>
        </p:spPr>
        <p:txBody>
          <a:bodyPr>
            <a:normAutofit/>
          </a:bodyPr>
          <a:lstStyle/>
          <a:p>
            <a:r>
              <a:rPr lang="en-US" sz="2600" dirty="0"/>
              <a:t>One or two statements that synthesize information or findings gleaned during the RCA process</a:t>
            </a:r>
          </a:p>
          <a:p>
            <a:pPr marL="0" indent="0">
              <a:buNone/>
            </a:pPr>
            <a:endParaRPr lang="en-US" sz="2600" dirty="0"/>
          </a:p>
          <a:p>
            <a:r>
              <a:rPr lang="en-US" sz="2600" dirty="0"/>
              <a:t>Shared with the facility, VISN or VHA</a:t>
            </a:r>
          </a:p>
          <a:p>
            <a:pPr marL="0" indent="0">
              <a:buNone/>
            </a:pPr>
            <a:endParaRPr lang="en-US" sz="2600" dirty="0"/>
          </a:p>
          <a:p>
            <a:r>
              <a:rPr lang="en-US" sz="2600" dirty="0"/>
              <a:t>Not to be confused with the actions that are pertinent to addressing the root causes and causal factors of the case</a:t>
            </a:r>
          </a:p>
          <a:p>
            <a:pPr marL="0" indent="0">
              <a:buNone/>
            </a:pPr>
            <a:r>
              <a:rPr lang="en-US" sz="2600" dirty="0"/>
              <a:t> </a:t>
            </a:r>
          </a:p>
          <a:p>
            <a:r>
              <a:rPr lang="en-US" sz="2600" dirty="0"/>
              <a:t>There may be system level topics that do not directly influence the outcome of the event under analysis. </a:t>
            </a:r>
          </a:p>
          <a:p>
            <a:endParaRPr lang="en-US" sz="2700" dirty="0"/>
          </a:p>
        </p:txBody>
      </p:sp>
      <p:sp>
        <p:nvSpPr>
          <p:cNvPr id="6" name="Title 2">
            <a:extLst>
              <a:ext uri="{FF2B5EF4-FFF2-40B4-BE49-F238E27FC236}">
                <a16:creationId xmlns:a16="http://schemas.microsoft.com/office/drawing/2014/main" id="{5407061C-62CC-4AF4-A327-31AC7B046EFD}"/>
              </a:ext>
            </a:extLst>
          </p:cNvPr>
          <p:cNvSpPr>
            <a:spLocks noGrp="1"/>
          </p:cNvSpPr>
          <p:nvPr>
            <p:ph type="title"/>
          </p:nvPr>
        </p:nvSpPr>
        <p:spPr>
          <a:xfrm>
            <a:off x="620617" y="0"/>
            <a:ext cx="10972800" cy="685800"/>
          </a:xfrm>
        </p:spPr>
        <p:txBody>
          <a:bodyPr/>
          <a:lstStyle/>
          <a:p>
            <a:r>
              <a:rPr lang="en-US" dirty="0"/>
              <a:t>Completing an RCA, Step 16: Identify Lessons Learned</a:t>
            </a:r>
          </a:p>
        </p:txBody>
      </p:sp>
      <p:sp>
        <p:nvSpPr>
          <p:cNvPr id="5" name="Double Wave 4">
            <a:extLst>
              <a:ext uri="{FF2B5EF4-FFF2-40B4-BE49-F238E27FC236}">
                <a16:creationId xmlns:a16="http://schemas.microsoft.com/office/drawing/2014/main" id="{F12A2200-3C0D-4B56-B7F7-2CA885031894}"/>
              </a:ext>
            </a:extLst>
          </p:cNvPr>
          <p:cNvSpPr/>
          <p:nvPr/>
        </p:nvSpPr>
        <p:spPr>
          <a:xfrm>
            <a:off x="11203460" y="0"/>
            <a:ext cx="988540" cy="914400"/>
          </a:xfrm>
          <a:prstGeom prst="doubleWav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RCA Guidebook, p 26</a:t>
            </a:r>
          </a:p>
        </p:txBody>
      </p:sp>
    </p:spTree>
    <p:extLst>
      <p:ext uri="{BB962C8B-B14F-4D97-AF65-F5344CB8AC3E}">
        <p14:creationId xmlns:p14="http://schemas.microsoft.com/office/powerpoint/2010/main" val="3766594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6C265A-607B-4B44-BED9-D18F3C807A6E}"/>
              </a:ext>
            </a:extLst>
          </p:cNvPr>
          <p:cNvSpPr>
            <a:spLocks noGrp="1"/>
          </p:cNvSpPr>
          <p:nvPr>
            <p:ph idx="1"/>
          </p:nvPr>
        </p:nvSpPr>
        <p:spPr>
          <a:xfrm>
            <a:off x="631635" y="1482811"/>
            <a:ext cx="10972800" cy="4506190"/>
          </a:xfrm>
        </p:spPr>
        <p:txBody>
          <a:bodyPr/>
          <a:lstStyle/>
          <a:p>
            <a:r>
              <a:rPr lang="en-US" sz="2600" dirty="0"/>
              <a:t>A final RCA presentation to the Director and leadership team facilitates action plan concurrence.</a:t>
            </a:r>
          </a:p>
          <a:p>
            <a:pPr marL="0" indent="0">
              <a:buNone/>
            </a:pPr>
            <a:endParaRPr lang="en-US" sz="2400" dirty="0"/>
          </a:p>
          <a:p>
            <a:pPr lvl="1"/>
            <a:r>
              <a:rPr lang="en-US" sz="2400" dirty="0">
                <a:latin typeface="+mj-lt"/>
              </a:rPr>
              <a:t>May be printed out from SPOT.</a:t>
            </a:r>
          </a:p>
          <a:p>
            <a:pPr marL="457200" lvl="1" indent="0">
              <a:buNone/>
            </a:pPr>
            <a:endParaRPr lang="en-US" sz="2400" dirty="0">
              <a:latin typeface="+mj-lt"/>
            </a:endParaRPr>
          </a:p>
          <a:p>
            <a:pPr lvl="1"/>
            <a:r>
              <a:rPr lang="en-US" sz="2400" dirty="0">
                <a:latin typeface="+mj-lt"/>
              </a:rPr>
              <a:t>May be a PowerPoint presentation. </a:t>
            </a:r>
          </a:p>
          <a:p>
            <a:endParaRPr lang="en-US" sz="2400" dirty="0">
              <a:latin typeface="+mj-lt"/>
            </a:endParaRPr>
          </a:p>
        </p:txBody>
      </p:sp>
      <p:sp>
        <p:nvSpPr>
          <p:cNvPr id="6" name="Title 2">
            <a:extLst>
              <a:ext uri="{FF2B5EF4-FFF2-40B4-BE49-F238E27FC236}">
                <a16:creationId xmlns:a16="http://schemas.microsoft.com/office/drawing/2014/main" id="{4FB6714B-F5C5-4BA8-86C0-A094C6465D89}"/>
              </a:ext>
            </a:extLst>
          </p:cNvPr>
          <p:cNvSpPr>
            <a:spLocks noGrp="1"/>
          </p:cNvSpPr>
          <p:nvPr>
            <p:ph type="title"/>
          </p:nvPr>
        </p:nvSpPr>
        <p:spPr>
          <a:xfrm>
            <a:off x="620617" y="0"/>
            <a:ext cx="10972800" cy="685800"/>
          </a:xfrm>
        </p:spPr>
        <p:txBody>
          <a:bodyPr/>
          <a:lstStyle/>
          <a:p>
            <a:r>
              <a:rPr lang="en-US" dirty="0"/>
              <a:t>Completing an RCA, Step 17: Prepare and Present Findings to Leadership</a:t>
            </a:r>
          </a:p>
        </p:txBody>
      </p:sp>
      <p:sp>
        <p:nvSpPr>
          <p:cNvPr id="5" name="Double Wave 4">
            <a:extLst>
              <a:ext uri="{FF2B5EF4-FFF2-40B4-BE49-F238E27FC236}">
                <a16:creationId xmlns:a16="http://schemas.microsoft.com/office/drawing/2014/main" id="{3B4F5E5D-16CC-4CFC-8182-00FF5334F062}"/>
              </a:ext>
            </a:extLst>
          </p:cNvPr>
          <p:cNvSpPr/>
          <p:nvPr/>
        </p:nvSpPr>
        <p:spPr>
          <a:xfrm>
            <a:off x="11203460" y="411799"/>
            <a:ext cx="988540" cy="914400"/>
          </a:xfrm>
          <a:prstGeom prst="doubleWav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RCA Guidebook, p 26</a:t>
            </a:r>
          </a:p>
        </p:txBody>
      </p:sp>
    </p:spTree>
    <p:extLst>
      <p:ext uri="{BB962C8B-B14F-4D97-AF65-F5344CB8AC3E}">
        <p14:creationId xmlns:p14="http://schemas.microsoft.com/office/powerpoint/2010/main" val="42565978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56C3DC-0CA0-448B-97E9-6541F967C408}"/>
              </a:ext>
            </a:extLst>
          </p:cNvPr>
          <p:cNvSpPr>
            <a:spLocks noGrp="1"/>
          </p:cNvSpPr>
          <p:nvPr>
            <p:ph idx="1"/>
          </p:nvPr>
        </p:nvSpPr>
        <p:spPr>
          <a:xfrm>
            <a:off x="494270" y="1124465"/>
            <a:ext cx="11110165" cy="4864536"/>
          </a:xfrm>
        </p:spPr>
        <p:txBody>
          <a:bodyPr>
            <a:normAutofit lnSpcReduction="10000"/>
          </a:bodyPr>
          <a:lstStyle/>
          <a:p>
            <a:r>
              <a:rPr lang="en-US" sz="2600" dirty="0"/>
              <a:t>RCA actions and outcomes must be monitored and tracked for completion and sustainment.</a:t>
            </a:r>
          </a:p>
          <a:p>
            <a:endParaRPr lang="en-US" sz="2600" dirty="0"/>
          </a:p>
          <a:p>
            <a:r>
              <a:rPr lang="en-US" sz="2600" dirty="0"/>
              <a:t>Systems should be in place for monitoring and tracking.</a:t>
            </a:r>
          </a:p>
          <a:p>
            <a:pPr marL="0" indent="0">
              <a:buNone/>
            </a:pPr>
            <a:endParaRPr lang="en-US" sz="2600" dirty="0"/>
          </a:p>
          <a:p>
            <a:pPr lvl="1"/>
            <a:r>
              <a:rPr lang="en-US" sz="2400" dirty="0"/>
              <a:t>Assigning one person to complete this function is not effective.</a:t>
            </a:r>
          </a:p>
          <a:p>
            <a:pPr lvl="1"/>
            <a:endParaRPr lang="en-US" sz="2000" dirty="0"/>
          </a:p>
          <a:p>
            <a:r>
              <a:rPr lang="en-US" sz="2800" dirty="0"/>
              <a:t> </a:t>
            </a:r>
            <a:r>
              <a:rPr lang="en-US" sz="2600" dirty="0"/>
              <a:t>The status of RCA actions and outcomes should be standing agenda items at patient safety committee or workgroup meetings.</a:t>
            </a:r>
          </a:p>
          <a:p>
            <a:pPr marL="0" indent="0">
              <a:buNone/>
            </a:pPr>
            <a:r>
              <a:rPr lang="en-US" sz="2600" dirty="0"/>
              <a:t> </a:t>
            </a:r>
          </a:p>
          <a:p>
            <a:pPr lvl="1"/>
            <a:r>
              <a:rPr lang="en-US" sz="2400" dirty="0"/>
              <a:t>These updates are recorded in the meeting minutes. </a:t>
            </a:r>
          </a:p>
        </p:txBody>
      </p:sp>
      <p:sp>
        <p:nvSpPr>
          <p:cNvPr id="6" name="Title 2">
            <a:extLst>
              <a:ext uri="{FF2B5EF4-FFF2-40B4-BE49-F238E27FC236}">
                <a16:creationId xmlns:a16="http://schemas.microsoft.com/office/drawing/2014/main" id="{C911DEAF-5F20-4CC9-A6E3-6B9DCE07A0B9}"/>
              </a:ext>
            </a:extLst>
          </p:cNvPr>
          <p:cNvSpPr>
            <a:spLocks noGrp="1"/>
          </p:cNvSpPr>
          <p:nvPr>
            <p:ph type="title"/>
          </p:nvPr>
        </p:nvSpPr>
        <p:spPr>
          <a:xfrm>
            <a:off x="620617" y="0"/>
            <a:ext cx="10972800" cy="685800"/>
          </a:xfrm>
        </p:spPr>
        <p:txBody>
          <a:bodyPr>
            <a:normAutofit/>
          </a:bodyPr>
          <a:lstStyle/>
          <a:p>
            <a:r>
              <a:rPr lang="en-US" dirty="0"/>
              <a:t>Upon Completion of an RCA: Monitor Actions &amp; Outcomes</a:t>
            </a:r>
          </a:p>
        </p:txBody>
      </p:sp>
      <p:sp>
        <p:nvSpPr>
          <p:cNvPr id="5" name="Double Wave 4">
            <a:extLst>
              <a:ext uri="{FF2B5EF4-FFF2-40B4-BE49-F238E27FC236}">
                <a16:creationId xmlns:a16="http://schemas.microsoft.com/office/drawing/2014/main" id="{43FE5152-E074-45A5-9368-8D0136DB6611}"/>
              </a:ext>
            </a:extLst>
          </p:cNvPr>
          <p:cNvSpPr/>
          <p:nvPr/>
        </p:nvSpPr>
        <p:spPr>
          <a:xfrm>
            <a:off x="11203460" y="0"/>
            <a:ext cx="988540" cy="914400"/>
          </a:xfrm>
          <a:prstGeom prst="doubleWav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RCA Guidebook, p 27</a:t>
            </a:r>
          </a:p>
        </p:txBody>
      </p:sp>
    </p:spTree>
    <p:extLst>
      <p:ext uri="{BB962C8B-B14F-4D97-AF65-F5344CB8AC3E}">
        <p14:creationId xmlns:p14="http://schemas.microsoft.com/office/powerpoint/2010/main" val="25104023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B61820-3B94-4041-955C-FA65BB1E7AAD}"/>
              </a:ext>
            </a:extLst>
          </p:cNvPr>
          <p:cNvSpPr>
            <a:spLocks noGrp="1"/>
          </p:cNvSpPr>
          <p:nvPr>
            <p:ph idx="1"/>
          </p:nvPr>
        </p:nvSpPr>
        <p:spPr>
          <a:xfrm>
            <a:off x="631635" y="1285103"/>
            <a:ext cx="10972800" cy="4703898"/>
          </a:xfrm>
        </p:spPr>
        <p:txBody>
          <a:bodyPr/>
          <a:lstStyle/>
          <a:p>
            <a:r>
              <a:rPr lang="en-US" sz="2800" dirty="0"/>
              <a:t>Process improvements should be communicated to facility staff.</a:t>
            </a:r>
          </a:p>
          <a:p>
            <a:pPr marL="457200" lvl="1" indent="0">
              <a:buNone/>
            </a:pPr>
            <a:endParaRPr lang="en-US" sz="3000" dirty="0"/>
          </a:p>
          <a:p>
            <a:pPr lvl="1"/>
            <a:r>
              <a:rPr lang="en-US" sz="2600" dirty="0"/>
              <a:t>Significant final step so that staff are aware that event reporting makes a difference in the work they do to support Veteran care.</a:t>
            </a:r>
          </a:p>
          <a:p>
            <a:pPr marL="457200" lvl="1" indent="0">
              <a:buNone/>
            </a:pPr>
            <a:endParaRPr lang="en-US" sz="3000" dirty="0"/>
          </a:p>
          <a:p>
            <a:r>
              <a:rPr lang="en-US" sz="3200" dirty="0"/>
              <a:t> </a:t>
            </a:r>
            <a:r>
              <a:rPr lang="en-US" sz="2800" dirty="0"/>
              <a:t>Safety Forums are one method used for this communication. </a:t>
            </a:r>
          </a:p>
          <a:p>
            <a:endParaRPr lang="en-US" dirty="0"/>
          </a:p>
        </p:txBody>
      </p:sp>
      <p:sp>
        <p:nvSpPr>
          <p:cNvPr id="6" name="Title 2">
            <a:extLst>
              <a:ext uri="{FF2B5EF4-FFF2-40B4-BE49-F238E27FC236}">
                <a16:creationId xmlns:a16="http://schemas.microsoft.com/office/drawing/2014/main" id="{173C2CA3-B00F-4CDD-AB47-E2DC33AB04C3}"/>
              </a:ext>
            </a:extLst>
          </p:cNvPr>
          <p:cNvSpPr>
            <a:spLocks noGrp="1"/>
          </p:cNvSpPr>
          <p:nvPr>
            <p:ph type="title"/>
          </p:nvPr>
        </p:nvSpPr>
        <p:spPr>
          <a:xfrm>
            <a:off x="620617" y="0"/>
            <a:ext cx="10972800" cy="685800"/>
          </a:xfrm>
        </p:spPr>
        <p:txBody>
          <a:bodyPr>
            <a:normAutofit/>
          </a:bodyPr>
          <a:lstStyle/>
          <a:p>
            <a:r>
              <a:rPr lang="en-US" dirty="0"/>
              <a:t>Upon Completion of an RCA: Communicate Improvements to Staff</a:t>
            </a:r>
          </a:p>
        </p:txBody>
      </p:sp>
      <p:sp>
        <p:nvSpPr>
          <p:cNvPr id="5" name="Double Wave 4">
            <a:extLst>
              <a:ext uri="{FF2B5EF4-FFF2-40B4-BE49-F238E27FC236}">
                <a16:creationId xmlns:a16="http://schemas.microsoft.com/office/drawing/2014/main" id="{70C1F6D4-1751-4B0F-B224-768E2575F691}"/>
              </a:ext>
            </a:extLst>
          </p:cNvPr>
          <p:cNvSpPr/>
          <p:nvPr/>
        </p:nvSpPr>
        <p:spPr>
          <a:xfrm>
            <a:off x="11203460" y="0"/>
            <a:ext cx="988540" cy="914400"/>
          </a:xfrm>
          <a:prstGeom prst="doubleWav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RCA Guidebook, p 28</a:t>
            </a:r>
          </a:p>
        </p:txBody>
      </p:sp>
    </p:spTree>
    <p:extLst>
      <p:ext uri="{BB962C8B-B14F-4D97-AF65-F5344CB8AC3E}">
        <p14:creationId xmlns:p14="http://schemas.microsoft.com/office/powerpoint/2010/main" val="2647257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09F7CD-6D10-45E3-BD61-B42B1E683E4F}"/>
              </a:ext>
            </a:extLst>
          </p:cNvPr>
          <p:cNvSpPr>
            <a:spLocks noGrp="1"/>
          </p:cNvSpPr>
          <p:nvPr>
            <p:ph type="body" sz="quarter" idx="11"/>
          </p:nvPr>
        </p:nvSpPr>
        <p:spPr>
          <a:xfrm>
            <a:off x="420130" y="1124465"/>
            <a:ext cx="11491784" cy="4744994"/>
          </a:xfrm>
        </p:spPr>
        <p:txBody>
          <a:bodyPr>
            <a:normAutofit lnSpcReduction="10000"/>
          </a:bodyPr>
          <a:lstStyle/>
          <a:p>
            <a:r>
              <a:rPr lang="en-US" sz="2600" dirty="0"/>
              <a:t>Adhere to procedures in RCA Guidebook and charter memorandum</a:t>
            </a:r>
          </a:p>
          <a:p>
            <a:pPr marL="0" indent="0">
              <a:buNone/>
            </a:pPr>
            <a:endParaRPr lang="en-US" sz="2600" dirty="0"/>
          </a:p>
          <a:p>
            <a:r>
              <a:rPr lang="en-US" sz="2600" dirty="0"/>
              <a:t>All documents must have the term “Root Cause Analysis” to be protected/confidential:</a:t>
            </a:r>
          </a:p>
          <a:p>
            <a:pPr marL="0" indent="0">
              <a:buNone/>
            </a:pPr>
            <a:endParaRPr lang="en-US" sz="2600" dirty="0"/>
          </a:p>
          <a:p>
            <a:pPr lvl="1"/>
            <a:r>
              <a:rPr lang="en-US" sz="2400" dirty="0"/>
              <a:t>38 U.S.C. 5705</a:t>
            </a:r>
          </a:p>
          <a:p>
            <a:pPr lvl="1"/>
            <a:r>
              <a:rPr lang="en-US" sz="2400" dirty="0"/>
              <a:t>Implementing regulations (VHA Directive 2008-077, Quality Management (QM) and Patient Safety Activities that Can Generate Confidential Documents)</a:t>
            </a:r>
          </a:p>
          <a:p>
            <a:pPr marL="457200" lvl="1" indent="0">
              <a:buNone/>
            </a:pPr>
            <a:endParaRPr lang="en-US" sz="2000" dirty="0"/>
          </a:p>
          <a:p>
            <a:r>
              <a:rPr lang="en-US" sz="2600" dirty="0"/>
              <a:t>NOT protected: email or RCAs if RCA charter memorandum unsigned by facility Director</a:t>
            </a:r>
          </a:p>
        </p:txBody>
      </p:sp>
      <p:sp>
        <p:nvSpPr>
          <p:cNvPr id="3" name="Title 2">
            <a:extLst>
              <a:ext uri="{FF2B5EF4-FFF2-40B4-BE49-F238E27FC236}">
                <a16:creationId xmlns:a16="http://schemas.microsoft.com/office/drawing/2014/main" id="{C6C9E5B2-C629-4B9B-A028-CDF2DC40EC6E}"/>
              </a:ext>
            </a:extLst>
          </p:cNvPr>
          <p:cNvSpPr>
            <a:spLocks noGrp="1"/>
          </p:cNvSpPr>
          <p:nvPr>
            <p:ph type="title"/>
          </p:nvPr>
        </p:nvSpPr>
        <p:spPr/>
        <p:txBody>
          <a:bodyPr/>
          <a:lstStyle/>
          <a:p>
            <a:r>
              <a:rPr lang="en-US" dirty="0"/>
              <a:t>Characteristics of a Root Cause Analysis</a:t>
            </a:r>
          </a:p>
        </p:txBody>
      </p:sp>
      <p:sp>
        <p:nvSpPr>
          <p:cNvPr id="4" name="Double Wave 3">
            <a:extLst>
              <a:ext uri="{FF2B5EF4-FFF2-40B4-BE49-F238E27FC236}">
                <a16:creationId xmlns:a16="http://schemas.microsoft.com/office/drawing/2014/main" id="{A423E785-1D7A-41A0-92C5-D1AECF8B7990}"/>
              </a:ext>
            </a:extLst>
          </p:cNvPr>
          <p:cNvSpPr/>
          <p:nvPr/>
        </p:nvSpPr>
        <p:spPr>
          <a:xfrm>
            <a:off x="11203460" y="-9267"/>
            <a:ext cx="988540" cy="914400"/>
          </a:xfrm>
          <a:prstGeom prst="doubleWav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RCA Guidebook, p 5</a:t>
            </a:r>
          </a:p>
        </p:txBody>
      </p:sp>
    </p:spTree>
    <p:extLst>
      <p:ext uri="{BB962C8B-B14F-4D97-AF65-F5344CB8AC3E}">
        <p14:creationId xmlns:p14="http://schemas.microsoft.com/office/powerpoint/2010/main" val="7657628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98B4F4-F1EF-4EC4-AABF-316F55CED56D}"/>
              </a:ext>
            </a:extLst>
          </p:cNvPr>
          <p:cNvSpPr>
            <a:spLocks noGrp="1"/>
          </p:cNvSpPr>
          <p:nvPr>
            <p:ph idx="1"/>
          </p:nvPr>
        </p:nvSpPr>
        <p:spPr>
          <a:xfrm>
            <a:off x="458641" y="907175"/>
            <a:ext cx="10972800" cy="5043650"/>
          </a:xfrm>
        </p:spPr>
        <p:txBody>
          <a:bodyPr>
            <a:normAutofit/>
          </a:bodyPr>
          <a:lstStyle/>
          <a:p>
            <a:r>
              <a:rPr lang="en-US" sz="2800" dirty="0"/>
              <a:t>Be sure to include all costs:</a:t>
            </a:r>
          </a:p>
          <a:p>
            <a:pPr lvl="1"/>
            <a:r>
              <a:rPr lang="en-US" sz="3000" dirty="0"/>
              <a:t> </a:t>
            </a:r>
            <a:r>
              <a:rPr lang="en-US" sz="2400" dirty="0"/>
              <a:t>Person-hours for all members of the RCA team and any staff consulted during the RCA </a:t>
            </a:r>
          </a:p>
          <a:p>
            <a:pPr marL="457200" lvl="1" indent="0">
              <a:buNone/>
            </a:pPr>
            <a:endParaRPr lang="en-US" sz="2400" dirty="0"/>
          </a:p>
          <a:p>
            <a:pPr lvl="2"/>
            <a:r>
              <a:rPr lang="en-US" sz="2200" dirty="0"/>
              <a:t>Multiply this by the hourly cost of each person involved in the RCA.</a:t>
            </a:r>
          </a:p>
          <a:p>
            <a:pPr marL="914400" lvl="2" indent="0">
              <a:buNone/>
            </a:pPr>
            <a:endParaRPr lang="en-US" sz="2500" dirty="0"/>
          </a:p>
          <a:p>
            <a:pPr lvl="1"/>
            <a:r>
              <a:rPr lang="en-US" sz="2500" dirty="0"/>
              <a:t> </a:t>
            </a:r>
            <a:r>
              <a:rPr lang="en-US" sz="2400" dirty="0"/>
              <a:t>Consultation costs for any non-staff time</a:t>
            </a:r>
          </a:p>
          <a:p>
            <a:pPr lvl="1"/>
            <a:endParaRPr lang="en-US" sz="2400" dirty="0"/>
          </a:p>
          <a:p>
            <a:pPr lvl="1"/>
            <a:r>
              <a:rPr lang="en-US" sz="2400" dirty="0"/>
              <a:t> Costs of materials used</a:t>
            </a:r>
          </a:p>
          <a:p>
            <a:pPr marL="457200" lvl="1" indent="0">
              <a:buNone/>
            </a:pPr>
            <a:endParaRPr lang="en-US" sz="2400" dirty="0"/>
          </a:p>
          <a:p>
            <a:pPr lvl="1"/>
            <a:r>
              <a:rPr lang="en-US" sz="2400" dirty="0"/>
              <a:t> Any additional costs incurred during the RCA </a:t>
            </a:r>
          </a:p>
          <a:p>
            <a:endParaRPr lang="en-US" dirty="0"/>
          </a:p>
        </p:txBody>
      </p:sp>
      <p:sp>
        <p:nvSpPr>
          <p:cNvPr id="6" name="Title 2">
            <a:extLst>
              <a:ext uri="{FF2B5EF4-FFF2-40B4-BE49-F238E27FC236}">
                <a16:creationId xmlns:a16="http://schemas.microsoft.com/office/drawing/2014/main" id="{3B722CAA-7BD8-425E-9C33-6F93A5E0E70D}"/>
              </a:ext>
            </a:extLst>
          </p:cNvPr>
          <p:cNvSpPr>
            <a:spLocks noGrp="1"/>
          </p:cNvSpPr>
          <p:nvPr>
            <p:ph type="title"/>
          </p:nvPr>
        </p:nvSpPr>
        <p:spPr>
          <a:xfrm>
            <a:off x="620617" y="0"/>
            <a:ext cx="10972800" cy="685800"/>
          </a:xfrm>
        </p:spPr>
        <p:txBody>
          <a:bodyPr>
            <a:normAutofit/>
          </a:bodyPr>
          <a:lstStyle/>
          <a:p>
            <a:r>
              <a:rPr lang="en-US" dirty="0"/>
              <a:t>Upon Completion of an RCA: Calculate the Cost</a:t>
            </a:r>
          </a:p>
        </p:txBody>
      </p:sp>
      <p:sp>
        <p:nvSpPr>
          <p:cNvPr id="5" name="Double Wave 4">
            <a:extLst>
              <a:ext uri="{FF2B5EF4-FFF2-40B4-BE49-F238E27FC236}">
                <a16:creationId xmlns:a16="http://schemas.microsoft.com/office/drawing/2014/main" id="{0B325540-0C56-4E9A-8528-34BFD476E8ED}"/>
              </a:ext>
            </a:extLst>
          </p:cNvPr>
          <p:cNvSpPr/>
          <p:nvPr/>
        </p:nvSpPr>
        <p:spPr>
          <a:xfrm>
            <a:off x="11203460" y="0"/>
            <a:ext cx="988540" cy="914400"/>
          </a:xfrm>
          <a:prstGeom prst="doubleWav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RCA Guidebook, p 28</a:t>
            </a:r>
          </a:p>
        </p:txBody>
      </p:sp>
    </p:spTree>
    <p:extLst>
      <p:ext uri="{BB962C8B-B14F-4D97-AF65-F5344CB8AC3E}">
        <p14:creationId xmlns:p14="http://schemas.microsoft.com/office/powerpoint/2010/main" val="4901437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53DD7-6F25-4707-9A70-351E5727B645}"/>
              </a:ext>
            </a:extLst>
          </p:cNvPr>
          <p:cNvSpPr>
            <a:spLocks noGrp="1"/>
          </p:cNvSpPr>
          <p:nvPr>
            <p:ph type="title"/>
          </p:nvPr>
        </p:nvSpPr>
        <p:spPr/>
        <p:txBody>
          <a:bodyPr/>
          <a:lstStyle/>
          <a:p>
            <a:r>
              <a:rPr lang="en-US" dirty="0"/>
              <a:t>Additional RCA Guidebook Resources</a:t>
            </a:r>
          </a:p>
        </p:txBody>
      </p:sp>
      <p:sp>
        <p:nvSpPr>
          <p:cNvPr id="3" name="Content Placeholder 2">
            <a:extLst>
              <a:ext uri="{FF2B5EF4-FFF2-40B4-BE49-F238E27FC236}">
                <a16:creationId xmlns:a16="http://schemas.microsoft.com/office/drawing/2014/main" id="{DF7C2395-ED14-4C29-8C21-229605D843B2}"/>
              </a:ext>
            </a:extLst>
          </p:cNvPr>
          <p:cNvSpPr>
            <a:spLocks noGrp="1"/>
          </p:cNvSpPr>
          <p:nvPr>
            <p:ph idx="1"/>
          </p:nvPr>
        </p:nvSpPr>
        <p:spPr>
          <a:xfrm>
            <a:off x="620617" y="1070872"/>
            <a:ext cx="10972800" cy="4716255"/>
          </a:xfrm>
        </p:spPr>
        <p:txBody>
          <a:bodyPr>
            <a:normAutofit fontScale="92500" lnSpcReduction="20000"/>
          </a:bodyPr>
          <a:lstStyle/>
          <a:p>
            <a:r>
              <a:rPr lang="en-US" sz="2800" dirty="0"/>
              <a:t>Appendix A: Glossary</a:t>
            </a:r>
          </a:p>
          <a:p>
            <a:pPr marL="0" indent="0">
              <a:buNone/>
            </a:pPr>
            <a:endParaRPr lang="en-US" sz="2800" dirty="0"/>
          </a:p>
          <a:p>
            <a:r>
              <a:rPr lang="en-US" sz="2800" dirty="0"/>
              <a:t>Appendix B: Example Root Cause Analysis</a:t>
            </a:r>
          </a:p>
          <a:p>
            <a:pPr marL="0" indent="0">
              <a:buNone/>
            </a:pPr>
            <a:endParaRPr lang="en-US" sz="2800" dirty="0"/>
          </a:p>
          <a:p>
            <a:r>
              <a:rPr lang="en-US" sz="2800" dirty="0"/>
              <a:t>Appendix C: Aggregate Review RCAs</a:t>
            </a:r>
          </a:p>
          <a:p>
            <a:pPr marL="0" indent="0">
              <a:buNone/>
            </a:pPr>
            <a:endParaRPr lang="en-US" sz="2800" dirty="0"/>
          </a:p>
          <a:p>
            <a:r>
              <a:rPr lang="en-US" sz="2800" dirty="0"/>
              <a:t>Appendix D: Quiz Questions</a:t>
            </a:r>
          </a:p>
          <a:p>
            <a:pPr marL="0" indent="0">
              <a:buNone/>
            </a:pPr>
            <a:endParaRPr lang="en-US" sz="2800" dirty="0"/>
          </a:p>
          <a:p>
            <a:r>
              <a:rPr lang="en-US" sz="2800" dirty="0"/>
              <a:t>Appendix E: Quiz Answers</a:t>
            </a:r>
          </a:p>
          <a:p>
            <a:endParaRPr lang="en-US" sz="2800" dirty="0"/>
          </a:p>
          <a:p>
            <a:r>
              <a:rPr lang="en-US" sz="2800" dirty="0"/>
              <a:t>Guidebook References</a:t>
            </a:r>
          </a:p>
        </p:txBody>
      </p:sp>
      <p:sp>
        <p:nvSpPr>
          <p:cNvPr id="5" name="Double Wave 4">
            <a:extLst>
              <a:ext uri="{FF2B5EF4-FFF2-40B4-BE49-F238E27FC236}">
                <a16:creationId xmlns:a16="http://schemas.microsoft.com/office/drawing/2014/main" id="{DC75F385-C294-4082-856B-1D89EDCC6595}"/>
              </a:ext>
            </a:extLst>
          </p:cNvPr>
          <p:cNvSpPr/>
          <p:nvPr/>
        </p:nvSpPr>
        <p:spPr>
          <a:xfrm>
            <a:off x="11203460" y="0"/>
            <a:ext cx="988540" cy="914400"/>
          </a:xfrm>
          <a:prstGeom prst="doubleWav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RCA Guidebook, p 31 - 50</a:t>
            </a:r>
          </a:p>
        </p:txBody>
      </p:sp>
    </p:spTree>
    <p:extLst>
      <p:ext uri="{BB962C8B-B14F-4D97-AF65-F5344CB8AC3E}">
        <p14:creationId xmlns:p14="http://schemas.microsoft.com/office/powerpoint/2010/main" val="24293545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A70027-42F5-4CBB-88BD-8FBF1EFAFA77}"/>
              </a:ext>
            </a:extLst>
          </p:cNvPr>
          <p:cNvSpPr>
            <a:spLocks noGrp="1"/>
          </p:cNvSpPr>
          <p:nvPr>
            <p:ph type="body" sz="quarter" idx="11"/>
          </p:nvPr>
        </p:nvSpPr>
        <p:spPr>
          <a:xfrm>
            <a:off x="235263" y="801424"/>
            <a:ext cx="11743508" cy="5255152"/>
          </a:xfrm>
        </p:spPr>
        <p:txBody>
          <a:bodyPr>
            <a:noAutofit/>
          </a:bodyPr>
          <a:lstStyle/>
          <a:p>
            <a:pPr marL="0" indent="0">
              <a:buNone/>
            </a:pPr>
            <a:r>
              <a:rPr lang="en-US" sz="1100" dirty="0"/>
              <a:t>AHRQ Agency for Healthcare Research and Quality (2013). How do you measure fall rates and fall prevention practices? Content last reviewed January 2013, Rockville, MD. https://www.ahrq.gov/patient-safety/settings/hospital/fall-prevention/toolkit/measure-fall-rates.html</a:t>
            </a:r>
          </a:p>
          <a:p>
            <a:endParaRPr lang="en-US" sz="1100" dirty="0"/>
          </a:p>
          <a:p>
            <a:pPr marL="0" indent="0">
              <a:buNone/>
            </a:pPr>
            <a:r>
              <a:rPr lang="en-US" sz="1100" dirty="0"/>
              <a:t>CDC Centers for Disease Control and Prevention (2016). Program performance and evaluation office (PPEO), Indicators: CDC approach to evaluation. https://www.cdc.gov</a:t>
            </a:r>
          </a:p>
          <a:p>
            <a:endParaRPr lang="en-US" sz="1100" dirty="0"/>
          </a:p>
          <a:p>
            <a:pPr marL="0" indent="0">
              <a:buNone/>
            </a:pPr>
            <a:r>
              <a:rPr lang="en-US" sz="1100" dirty="0"/>
              <a:t>Guide to Performing a Root Cause Analysis (2020).  Published by VHA National Center for Patient Safety (NCPS).</a:t>
            </a:r>
          </a:p>
          <a:p>
            <a:endParaRPr lang="en-US" sz="1100" dirty="0"/>
          </a:p>
          <a:p>
            <a:pPr marL="0" indent="0">
              <a:buNone/>
            </a:pPr>
            <a:r>
              <a:rPr lang="en-US" sz="1100" dirty="0"/>
              <a:t>IHI Institute for Healthcare Improvement (2019). Patient safety essentials toolkit: Action hierarchy (part of RCA2 ). https://www.ihi.org</a:t>
            </a:r>
          </a:p>
          <a:p>
            <a:endParaRPr lang="en-US" sz="1100" dirty="0"/>
          </a:p>
          <a:p>
            <a:pPr marL="0" indent="0">
              <a:buNone/>
            </a:pPr>
            <a:r>
              <a:rPr lang="en-US" sz="1100" dirty="0"/>
              <a:t>ISMP Institute for Safe Medication Practices (2018, July 12). Confusion with error-prone abbreviation, </a:t>
            </a:r>
            <a:r>
              <a:rPr lang="en-US" sz="1100" dirty="0" err="1"/>
              <a:t>tPA</a:t>
            </a:r>
            <a:r>
              <a:rPr lang="en-US" sz="1100" dirty="0"/>
              <a:t>. https://www.ismp.org/resources/confusion-error-prone-abbreviation-tpa</a:t>
            </a:r>
          </a:p>
          <a:p>
            <a:endParaRPr lang="en-US" sz="1100" dirty="0"/>
          </a:p>
          <a:p>
            <a:pPr marL="0" indent="0">
              <a:buNone/>
            </a:pPr>
            <a:r>
              <a:rPr lang="en-US" sz="1100" dirty="0">
                <a:hlinkClick r:id="rId2"/>
              </a:rPr>
              <a:t>Just in Time Training Video</a:t>
            </a:r>
            <a:r>
              <a:rPr lang="en-US" sz="1100" dirty="0"/>
              <a:t> (run time 18:27): RCA SEQ 180301d located at  </a:t>
            </a:r>
            <a:r>
              <a:rPr lang="en-US" sz="1100" dirty="0">
                <a:hlinkClick r:id="rId3"/>
              </a:rPr>
              <a:t>https://bcove.video/2F7cCCP</a:t>
            </a:r>
            <a:endParaRPr lang="en-US" sz="1100" dirty="0"/>
          </a:p>
          <a:p>
            <a:pPr marL="0" indent="0">
              <a:buNone/>
            </a:pPr>
            <a:endParaRPr lang="en-US" sz="1100" dirty="0"/>
          </a:p>
          <a:p>
            <a:pPr marL="0" indent="0">
              <a:buNone/>
            </a:pPr>
            <a:r>
              <a:rPr lang="en-US" sz="1100" dirty="0"/>
              <a:t>Klaus P. (2015) The Devil Is in the Details – Only What Get Measured Gets Managed. In: Measuring Customer Experience. Palgrave Macmillan, London. https://doi.org/10.1057/9781137375469_7</a:t>
            </a:r>
          </a:p>
          <a:p>
            <a:pPr marL="0" indent="0">
              <a:buNone/>
            </a:pPr>
            <a:endParaRPr lang="en-US" sz="1100" dirty="0"/>
          </a:p>
          <a:p>
            <a:pPr marL="0" indent="0">
              <a:buNone/>
            </a:pPr>
            <a:r>
              <a:rPr lang="en-US" sz="1100" dirty="0"/>
              <a:t>Lobos, Anna-Theresa MD; Ward, Natalie PhD, CE; </a:t>
            </a:r>
            <a:r>
              <a:rPr lang="en-US" sz="1100" dirty="0" err="1"/>
              <a:t>Farion</a:t>
            </a:r>
            <a:r>
              <a:rPr lang="en-US" sz="1100" dirty="0"/>
              <a:t>, Ken J. MD; </a:t>
            </a:r>
            <a:r>
              <a:rPr lang="en-US" sz="1100" dirty="0" err="1"/>
              <a:t>Creery</a:t>
            </a:r>
            <a:r>
              <a:rPr lang="en-US" sz="1100" dirty="0"/>
              <a:t>, David MSc, MD; Fitzgibbons, Colleen RN; Ramsay, Christa RRT; Hogue, Melanie RN; Langevin, </a:t>
            </a:r>
            <a:r>
              <a:rPr lang="en-US" sz="1100" dirty="0" err="1"/>
              <a:t>Mélissa</a:t>
            </a:r>
            <a:r>
              <a:rPr lang="en-US" sz="1100" dirty="0"/>
              <a:t> MD. Simulation-Based Event </a:t>
            </a:r>
            <a:r>
              <a:rPr lang="en-US" sz="1100" i="1" dirty="0"/>
              <a:t>Analysis</a:t>
            </a:r>
            <a:r>
              <a:rPr lang="en-US" sz="1100" dirty="0"/>
              <a:t> Improves Error Discovery and Generates Improved Strategies for Error Prevention </a:t>
            </a:r>
            <a:r>
              <a:rPr lang="en-US" sz="1100" i="1" dirty="0"/>
              <a:t>Simulation in Healthcare: The Journal of the Society for Simulation in Healthcare:</a:t>
            </a:r>
            <a:r>
              <a:rPr lang="en-US" sz="1100" dirty="0"/>
              <a:t> </a:t>
            </a:r>
            <a:r>
              <a:rPr lang="en-US" sz="1100" dirty="0">
                <a:hlinkClick r:id="rId4"/>
              </a:rPr>
              <a:t>August 2019 - Volume 14 - Issue 4 - p 209-216</a:t>
            </a:r>
            <a:endParaRPr lang="en-US" sz="1100" dirty="0"/>
          </a:p>
          <a:p>
            <a:pPr marL="0" indent="0">
              <a:buNone/>
            </a:pPr>
            <a:endParaRPr lang="en-US" sz="1100" dirty="0"/>
          </a:p>
          <a:p>
            <a:pPr marL="0" indent="0">
              <a:buNone/>
            </a:pPr>
            <a:r>
              <a:rPr lang="en-US" sz="1100" dirty="0"/>
              <a:t>NPSF National Patient Safety Foundation. RCA</a:t>
            </a:r>
            <a:r>
              <a:rPr lang="en-US" sz="1100" baseline="30000" dirty="0"/>
              <a:t>2</a:t>
            </a:r>
            <a:r>
              <a:rPr lang="en-US" sz="1100" dirty="0"/>
              <a:t> Improving Root Cause Analyses and Actions to Prevent Harm: </a:t>
            </a:r>
            <a:r>
              <a:rPr lang="en-US" sz="1100" i="1" dirty="0"/>
              <a:t>National Patient Safety Foundation; </a:t>
            </a:r>
            <a:r>
              <a:rPr lang="en-US" sz="1100" dirty="0"/>
              <a:t>Version 2. January 2016</a:t>
            </a:r>
          </a:p>
          <a:p>
            <a:pPr marL="0" indent="0">
              <a:buNone/>
            </a:pPr>
            <a:endParaRPr lang="en-US" sz="1100" dirty="0"/>
          </a:p>
          <a:p>
            <a:pPr marL="0" indent="0">
              <a:buNone/>
            </a:pPr>
            <a:r>
              <a:rPr lang="en-US" sz="1100" dirty="0"/>
              <a:t>Root Cause Analysis (RCA) ppt presentation, VA NCPS.</a:t>
            </a:r>
          </a:p>
          <a:p>
            <a:pPr marL="0" indent="0">
              <a:buNone/>
            </a:pPr>
            <a:endParaRPr lang="en-US" sz="1100" dirty="0"/>
          </a:p>
          <a:p>
            <a:pPr marL="0" indent="0">
              <a:buNone/>
            </a:pPr>
            <a:r>
              <a:rPr lang="en-US" sz="1100" dirty="0"/>
              <a:t>VHA NCPS. (Oct 20, 2020). </a:t>
            </a:r>
            <a:r>
              <a:rPr lang="en-US" sz="1100" i="1" dirty="0"/>
              <a:t>Guide to performing a root cause analysis</a:t>
            </a:r>
            <a:r>
              <a:rPr lang="en-US" sz="1100" dirty="0"/>
              <a:t>. Ann Arbor, MI: VHA National Center for Patient Safety.</a:t>
            </a:r>
          </a:p>
          <a:p>
            <a:pPr marL="0" indent="0">
              <a:buNone/>
            </a:pPr>
            <a:endParaRPr lang="en-US" sz="1100" dirty="0"/>
          </a:p>
        </p:txBody>
      </p:sp>
      <p:sp>
        <p:nvSpPr>
          <p:cNvPr id="3" name="Title 2">
            <a:extLst>
              <a:ext uri="{FF2B5EF4-FFF2-40B4-BE49-F238E27FC236}">
                <a16:creationId xmlns:a16="http://schemas.microsoft.com/office/drawing/2014/main" id="{5AD94550-2B89-45B2-9EFB-9628C20B9A2E}"/>
              </a:ext>
            </a:extLst>
          </p:cNvPr>
          <p:cNvSpPr>
            <a:spLocks noGrp="1"/>
          </p:cNvSpPr>
          <p:nvPr>
            <p:ph type="title"/>
          </p:nvPr>
        </p:nvSpPr>
        <p:spPr/>
        <p:txBody>
          <a:bodyPr/>
          <a:lstStyle/>
          <a:p>
            <a:r>
              <a:rPr lang="en-US" dirty="0"/>
              <a:t>References: </a:t>
            </a:r>
            <a:r>
              <a:rPr lang="en-US" sz="1800" i="1" dirty="0"/>
              <a:t>additional to RCA Guidebook References, p 51 - 53</a:t>
            </a:r>
          </a:p>
        </p:txBody>
      </p:sp>
    </p:spTree>
    <p:extLst>
      <p:ext uri="{BB962C8B-B14F-4D97-AF65-F5344CB8AC3E}">
        <p14:creationId xmlns:p14="http://schemas.microsoft.com/office/powerpoint/2010/main" val="1075954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09F7CD-6D10-45E3-BD61-B42B1E683E4F}"/>
              </a:ext>
            </a:extLst>
          </p:cNvPr>
          <p:cNvSpPr>
            <a:spLocks noGrp="1"/>
          </p:cNvSpPr>
          <p:nvPr>
            <p:ph type="body" sz="quarter" idx="11"/>
          </p:nvPr>
        </p:nvSpPr>
        <p:spPr>
          <a:xfrm>
            <a:off x="506627" y="1272746"/>
            <a:ext cx="11086790" cy="4238367"/>
          </a:xfrm>
        </p:spPr>
        <p:txBody>
          <a:bodyPr>
            <a:normAutofit/>
          </a:bodyPr>
          <a:lstStyle/>
          <a:p>
            <a:r>
              <a:rPr lang="en-US" sz="2400" dirty="0"/>
              <a:t>Within 45 days of facility becoming aware that an RCA is required, RCAs MUST be:</a:t>
            </a:r>
          </a:p>
          <a:p>
            <a:pPr marL="0" indent="0">
              <a:buNone/>
            </a:pPr>
            <a:endParaRPr lang="en-US" sz="2400" dirty="0"/>
          </a:p>
          <a:p>
            <a:pPr lvl="1" indent="-342900">
              <a:buFont typeface="Arial" panose="020B0604020202020204" pitchFamily="34" charset="0"/>
              <a:buChar char="–"/>
            </a:pPr>
            <a:r>
              <a:rPr lang="en-US" sz="2200" dirty="0"/>
              <a:t>Completed,</a:t>
            </a:r>
          </a:p>
          <a:p>
            <a:pPr lvl="1" indent="-342900">
              <a:buFont typeface="Arial" panose="020B0604020202020204" pitchFamily="34" charset="0"/>
              <a:buChar char="–"/>
            </a:pPr>
            <a:r>
              <a:rPr lang="en-US" sz="2200" dirty="0"/>
              <a:t>Signed by facility Director or designee, and</a:t>
            </a:r>
          </a:p>
          <a:p>
            <a:pPr lvl="1" indent="-342900">
              <a:buFont typeface="Arial" panose="020B0604020202020204" pitchFamily="34" charset="0"/>
              <a:buChar char="–"/>
            </a:pPr>
            <a:r>
              <a:rPr lang="en-US" sz="2200" dirty="0"/>
              <a:t>Documented in SPOT</a:t>
            </a:r>
          </a:p>
          <a:p>
            <a:pPr marL="400050" lvl="1" indent="0">
              <a:buNone/>
            </a:pPr>
            <a:endParaRPr lang="en-US" sz="2000" dirty="0"/>
          </a:p>
          <a:p>
            <a:r>
              <a:rPr lang="en-US" sz="2400" dirty="0"/>
              <a:t>Follow the process steps provided in the RCA Guidebook and explained more fully in subsequent sections and appendices</a:t>
            </a:r>
          </a:p>
        </p:txBody>
      </p:sp>
      <p:sp>
        <p:nvSpPr>
          <p:cNvPr id="3" name="Title 2">
            <a:extLst>
              <a:ext uri="{FF2B5EF4-FFF2-40B4-BE49-F238E27FC236}">
                <a16:creationId xmlns:a16="http://schemas.microsoft.com/office/drawing/2014/main" id="{C6C9E5B2-C629-4B9B-A028-CDF2DC40EC6E}"/>
              </a:ext>
            </a:extLst>
          </p:cNvPr>
          <p:cNvSpPr>
            <a:spLocks noGrp="1"/>
          </p:cNvSpPr>
          <p:nvPr>
            <p:ph type="title"/>
          </p:nvPr>
        </p:nvSpPr>
        <p:spPr/>
        <p:txBody>
          <a:bodyPr/>
          <a:lstStyle/>
          <a:p>
            <a:r>
              <a:rPr lang="en-US" dirty="0"/>
              <a:t>Characteristics of a Root Cause Analysis</a:t>
            </a:r>
          </a:p>
        </p:txBody>
      </p:sp>
    </p:spTree>
    <p:extLst>
      <p:ext uri="{BB962C8B-B14F-4D97-AF65-F5344CB8AC3E}">
        <p14:creationId xmlns:p14="http://schemas.microsoft.com/office/powerpoint/2010/main" val="1662760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BD9707-8FEF-4AB9-A5A5-AC5881ACF0E2}"/>
              </a:ext>
            </a:extLst>
          </p:cNvPr>
          <p:cNvSpPr>
            <a:spLocks noGrp="1"/>
          </p:cNvSpPr>
          <p:nvPr>
            <p:ph type="body" sz="quarter" idx="11"/>
          </p:nvPr>
        </p:nvSpPr>
        <p:spPr>
          <a:xfrm>
            <a:off x="914400" y="1566863"/>
            <a:ext cx="10391775" cy="3931894"/>
          </a:xfrm>
        </p:spPr>
        <p:txBody>
          <a:bodyPr>
            <a:normAutofit/>
          </a:bodyPr>
          <a:lstStyle/>
          <a:p>
            <a:r>
              <a:rPr lang="en-US" sz="2800" dirty="0"/>
              <a:t>The crucial process steps in the Root Cause Analysis include:</a:t>
            </a:r>
          </a:p>
          <a:p>
            <a:pPr marL="0" indent="0">
              <a:buNone/>
            </a:pPr>
            <a:endParaRPr lang="en-US" sz="2400" dirty="0"/>
          </a:p>
          <a:p>
            <a:pPr lvl="1"/>
            <a:r>
              <a:rPr lang="en-US" sz="2600" dirty="0"/>
              <a:t>Getting Started day 1 thru 14</a:t>
            </a:r>
          </a:p>
          <a:p>
            <a:pPr lvl="1"/>
            <a:r>
              <a:rPr lang="en-US" sz="2600" dirty="0"/>
              <a:t>Analysis 15-45 days</a:t>
            </a:r>
          </a:p>
          <a:p>
            <a:pPr lvl="1"/>
            <a:r>
              <a:rPr lang="en-US" sz="2600" dirty="0"/>
              <a:t>Feedback</a:t>
            </a:r>
          </a:p>
          <a:p>
            <a:pPr lvl="1"/>
            <a:r>
              <a:rPr lang="en-US" sz="2600" dirty="0"/>
              <a:t>Implementation and Measurement</a:t>
            </a:r>
          </a:p>
        </p:txBody>
      </p:sp>
      <p:sp>
        <p:nvSpPr>
          <p:cNvPr id="3" name="Title 2">
            <a:extLst>
              <a:ext uri="{FF2B5EF4-FFF2-40B4-BE49-F238E27FC236}">
                <a16:creationId xmlns:a16="http://schemas.microsoft.com/office/drawing/2014/main" id="{A354A545-91BB-48B3-8231-BE7B01BD2B3C}"/>
              </a:ext>
            </a:extLst>
          </p:cNvPr>
          <p:cNvSpPr>
            <a:spLocks noGrp="1"/>
          </p:cNvSpPr>
          <p:nvPr>
            <p:ph type="title"/>
          </p:nvPr>
        </p:nvSpPr>
        <p:spPr/>
        <p:txBody>
          <a:bodyPr/>
          <a:lstStyle/>
          <a:p>
            <a:r>
              <a:rPr lang="en-US" dirty="0"/>
              <a:t>Root Cause Analysis Flow Diagram</a:t>
            </a:r>
          </a:p>
        </p:txBody>
      </p:sp>
      <p:sp>
        <p:nvSpPr>
          <p:cNvPr id="6" name="Double Wave 5">
            <a:extLst>
              <a:ext uri="{FF2B5EF4-FFF2-40B4-BE49-F238E27FC236}">
                <a16:creationId xmlns:a16="http://schemas.microsoft.com/office/drawing/2014/main" id="{7313F2FB-5952-4649-980F-487AF4E39297}"/>
              </a:ext>
            </a:extLst>
          </p:cNvPr>
          <p:cNvSpPr/>
          <p:nvPr/>
        </p:nvSpPr>
        <p:spPr>
          <a:xfrm>
            <a:off x="11203460" y="0"/>
            <a:ext cx="988540" cy="914400"/>
          </a:xfrm>
          <a:prstGeom prst="doubleWav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RCA Guidebook, p 6</a:t>
            </a:r>
          </a:p>
        </p:txBody>
      </p:sp>
    </p:spTree>
    <p:extLst>
      <p:ext uri="{BB962C8B-B14F-4D97-AF65-F5344CB8AC3E}">
        <p14:creationId xmlns:p14="http://schemas.microsoft.com/office/powerpoint/2010/main" val="2121334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BD9707-8FEF-4AB9-A5A5-AC5881ACF0E2}"/>
              </a:ext>
            </a:extLst>
          </p:cNvPr>
          <p:cNvSpPr>
            <a:spLocks noGrp="1"/>
          </p:cNvSpPr>
          <p:nvPr>
            <p:ph type="body" sz="quarter" idx="11"/>
          </p:nvPr>
        </p:nvSpPr>
        <p:spPr>
          <a:xfrm>
            <a:off x="469558" y="1112108"/>
            <a:ext cx="10836618" cy="4707924"/>
          </a:xfrm>
        </p:spPr>
        <p:txBody>
          <a:bodyPr>
            <a:normAutofit/>
          </a:bodyPr>
          <a:lstStyle/>
          <a:p>
            <a:r>
              <a:rPr lang="en-US" sz="2400" dirty="0"/>
              <a:t>Composition (4-6 members): Leader, Advisor, Subject Matter Expert (SME), non-SME</a:t>
            </a:r>
          </a:p>
          <a:p>
            <a:pPr marL="0" indent="0">
              <a:buNone/>
            </a:pPr>
            <a:endParaRPr lang="en-US" sz="2400" dirty="0"/>
          </a:p>
          <a:p>
            <a:pPr lvl="1"/>
            <a:r>
              <a:rPr lang="en-US" sz="2200" dirty="0"/>
              <a:t>Large enough for diverse viewpoints and opinions</a:t>
            </a:r>
          </a:p>
          <a:p>
            <a:pPr lvl="1"/>
            <a:r>
              <a:rPr lang="en-US" sz="2200" dirty="0"/>
              <a:t>Small enough to keep meetings manageable</a:t>
            </a:r>
          </a:p>
          <a:p>
            <a:pPr marL="457200" lvl="1" indent="0">
              <a:buNone/>
            </a:pPr>
            <a:endParaRPr lang="en-US" sz="2000" dirty="0"/>
          </a:p>
          <a:p>
            <a:r>
              <a:rPr lang="en-US" sz="2400" dirty="0"/>
              <a:t>Describe professional titles and specific roles of individuals on RCA team in charter and may also be included in charter memorandum</a:t>
            </a:r>
          </a:p>
          <a:p>
            <a:pPr marL="0" indent="0">
              <a:buNone/>
            </a:pPr>
            <a:endParaRPr lang="en-US" sz="2400" dirty="0"/>
          </a:p>
          <a:p>
            <a:r>
              <a:rPr lang="en-US" sz="2400" dirty="0"/>
              <a:t>Recorder needed to document meeting notes, interviews, Q&amp;As, and guide next steps</a:t>
            </a:r>
          </a:p>
          <a:p>
            <a:endParaRPr lang="en-US" dirty="0"/>
          </a:p>
        </p:txBody>
      </p:sp>
      <p:sp>
        <p:nvSpPr>
          <p:cNvPr id="3" name="Title 2">
            <a:extLst>
              <a:ext uri="{FF2B5EF4-FFF2-40B4-BE49-F238E27FC236}">
                <a16:creationId xmlns:a16="http://schemas.microsoft.com/office/drawing/2014/main" id="{A354A545-91BB-48B3-8231-BE7B01BD2B3C}"/>
              </a:ext>
            </a:extLst>
          </p:cNvPr>
          <p:cNvSpPr>
            <a:spLocks noGrp="1"/>
          </p:cNvSpPr>
          <p:nvPr>
            <p:ph type="title"/>
          </p:nvPr>
        </p:nvSpPr>
        <p:spPr/>
        <p:txBody>
          <a:bodyPr/>
          <a:lstStyle/>
          <a:p>
            <a:r>
              <a:rPr lang="en-US" dirty="0"/>
              <a:t>Completing an RCA, Step 1: Charter a Team</a:t>
            </a:r>
          </a:p>
        </p:txBody>
      </p:sp>
      <p:sp>
        <p:nvSpPr>
          <p:cNvPr id="6" name="Double Wave 5">
            <a:extLst>
              <a:ext uri="{FF2B5EF4-FFF2-40B4-BE49-F238E27FC236}">
                <a16:creationId xmlns:a16="http://schemas.microsoft.com/office/drawing/2014/main" id="{9BD9D212-D5BE-4FA8-8396-C32E49DB1321}"/>
              </a:ext>
            </a:extLst>
          </p:cNvPr>
          <p:cNvSpPr/>
          <p:nvPr/>
        </p:nvSpPr>
        <p:spPr>
          <a:xfrm>
            <a:off x="11203460" y="0"/>
            <a:ext cx="988540" cy="914400"/>
          </a:xfrm>
          <a:prstGeom prst="doubleWav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RCA Guidebook, p 7</a:t>
            </a:r>
          </a:p>
        </p:txBody>
      </p:sp>
    </p:spTree>
    <p:extLst>
      <p:ext uri="{BB962C8B-B14F-4D97-AF65-F5344CB8AC3E}">
        <p14:creationId xmlns:p14="http://schemas.microsoft.com/office/powerpoint/2010/main" val="2558865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17729-8EC3-4E31-A28C-FE5660F685FC}"/>
              </a:ext>
            </a:extLst>
          </p:cNvPr>
          <p:cNvSpPr>
            <a:spLocks noGrp="1"/>
          </p:cNvSpPr>
          <p:nvPr>
            <p:ph type="body" sz="quarter" idx="11"/>
          </p:nvPr>
        </p:nvSpPr>
        <p:spPr>
          <a:xfrm>
            <a:off x="321020" y="914401"/>
            <a:ext cx="11367397" cy="4823790"/>
          </a:xfrm>
        </p:spPr>
        <p:txBody>
          <a:bodyPr>
            <a:normAutofit/>
          </a:bodyPr>
          <a:lstStyle/>
          <a:p>
            <a:r>
              <a:rPr lang="en-US" sz="2400" dirty="0"/>
              <a:t>Conduct RCA team training with every RCA event, even if no new members are present.</a:t>
            </a:r>
          </a:p>
          <a:p>
            <a:pPr marL="0" indent="0">
              <a:buNone/>
            </a:pPr>
            <a:endParaRPr lang="en-US" sz="2400" dirty="0"/>
          </a:p>
          <a:p>
            <a:pPr lvl="1"/>
            <a:r>
              <a:rPr lang="en-US" sz="2200" dirty="0"/>
              <a:t>Senior leader greeting shows tangible executive leadership support for RCA team</a:t>
            </a:r>
          </a:p>
          <a:p>
            <a:pPr marL="457200" lvl="1" indent="0">
              <a:buNone/>
            </a:pPr>
            <a:endParaRPr lang="en-US" sz="2200" dirty="0"/>
          </a:p>
          <a:p>
            <a:pPr lvl="1"/>
            <a:r>
              <a:rPr lang="en-US" sz="2200" dirty="0">
                <a:solidFill>
                  <a:srgbClr val="0000FF"/>
                </a:solidFill>
                <a:hlinkClick r:id="rId3">
                  <a:extLst>
                    <a:ext uri="{A12FA001-AC4F-418D-AE19-62706E023703}">
                      <ahyp:hlinkClr xmlns:ahyp="http://schemas.microsoft.com/office/drawing/2018/hyperlinkcolor" val="tx"/>
                    </a:ext>
                  </a:extLst>
                </a:hlinkClick>
              </a:rPr>
              <a:t>Just in Time Training Video</a:t>
            </a:r>
            <a:r>
              <a:rPr lang="en-US" sz="2200" dirty="0"/>
              <a:t> (run time 18:27)</a:t>
            </a:r>
          </a:p>
          <a:p>
            <a:pPr marL="457200" lvl="1" indent="0">
              <a:buNone/>
            </a:pPr>
            <a:endParaRPr lang="en-US" sz="2000" dirty="0"/>
          </a:p>
          <a:p>
            <a:r>
              <a:rPr lang="en-US" sz="2400" dirty="0"/>
              <a:t>Just in Time Training should include: an overview of the RCA process; information on confidentiality, timeline of the process, roles and responsibilities of team members, event briefing, and milestones with meeting dates/times established at first meeting.</a:t>
            </a:r>
          </a:p>
        </p:txBody>
      </p:sp>
      <p:sp>
        <p:nvSpPr>
          <p:cNvPr id="3" name="Title 2">
            <a:extLst>
              <a:ext uri="{FF2B5EF4-FFF2-40B4-BE49-F238E27FC236}">
                <a16:creationId xmlns:a16="http://schemas.microsoft.com/office/drawing/2014/main" id="{44A2041C-DC79-4157-AC4B-C1FFF0CC4606}"/>
              </a:ext>
            </a:extLst>
          </p:cNvPr>
          <p:cNvSpPr>
            <a:spLocks noGrp="1"/>
          </p:cNvSpPr>
          <p:nvPr>
            <p:ph type="title"/>
          </p:nvPr>
        </p:nvSpPr>
        <p:spPr/>
        <p:txBody>
          <a:bodyPr/>
          <a:lstStyle/>
          <a:p>
            <a:r>
              <a:rPr lang="en-US" dirty="0"/>
              <a:t>Completing an RCA, Step 2: Conduct Just in Time Training</a:t>
            </a:r>
          </a:p>
        </p:txBody>
      </p:sp>
      <p:sp>
        <p:nvSpPr>
          <p:cNvPr id="5" name="Double Wave 4">
            <a:extLst>
              <a:ext uri="{FF2B5EF4-FFF2-40B4-BE49-F238E27FC236}">
                <a16:creationId xmlns:a16="http://schemas.microsoft.com/office/drawing/2014/main" id="{E9E9744D-C688-4167-8BF8-4EF36FFCA2E6}"/>
              </a:ext>
            </a:extLst>
          </p:cNvPr>
          <p:cNvSpPr/>
          <p:nvPr/>
        </p:nvSpPr>
        <p:spPr>
          <a:xfrm>
            <a:off x="11203460" y="0"/>
            <a:ext cx="988540" cy="914400"/>
          </a:xfrm>
          <a:prstGeom prst="doubleWav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RCA Guidebook, p 8</a:t>
            </a:r>
          </a:p>
        </p:txBody>
      </p:sp>
    </p:spTree>
    <p:extLst>
      <p:ext uri="{BB962C8B-B14F-4D97-AF65-F5344CB8AC3E}">
        <p14:creationId xmlns:p14="http://schemas.microsoft.com/office/powerpoint/2010/main" val="18515790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Office Theme">
  <a:themeElements>
    <a:clrScheme name="Custom 3">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0000FF"/>
      </a:hlink>
      <a:folHlink>
        <a:srgbClr val="0000F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RO Presentation" id="{7FD16819-C361-4535-A17B-1EBA38CE13EC}" vid="{7C7B9641-4E8A-4679-B032-E34E3C334522}"/>
    </a:ext>
  </a:extLst>
</a:theme>
</file>

<file path=ppt/theme/theme2.xml><?xml version="1.0" encoding="utf-8"?>
<a:theme xmlns:a="http://schemas.openxmlformats.org/drawingml/2006/main" name="8_Office Theme">
  <a:themeElements>
    <a:clrScheme name="Custom 3">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0000FF"/>
      </a:hlink>
      <a:folHlink>
        <a:srgbClr val="0000F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RO Presentation" id="{7FD16819-C361-4535-A17B-1EBA38CE13EC}" vid="{7C7B9641-4E8A-4679-B032-E34E3C334522}"/>
    </a:ext>
  </a:extLst>
</a:theme>
</file>

<file path=ppt/theme/theme3.xml><?xml version="1.0" encoding="utf-8"?>
<a:theme xmlns:a="http://schemas.openxmlformats.org/drawingml/2006/main" name="4_Office Theme">
  <a:themeElements>
    <a:clrScheme name="Custom 3">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0000FF"/>
      </a:hlink>
      <a:folHlink>
        <a:srgbClr val="0000F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RO Presentation" id="{7FD16819-C361-4535-A17B-1EBA38CE13EC}" vid="{7C7B9641-4E8A-4679-B032-E34E3C334522}"/>
    </a:ext>
  </a:extLst>
</a:theme>
</file>

<file path=ppt/theme/theme4.xml><?xml version="1.0" encoding="utf-8"?>
<a:theme xmlns:a="http://schemas.openxmlformats.org/drawingml/2006/main" name="5_Office Theme">
  <a:themeElements>
    <a:clrScheme name="Custom 3">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0000FF"/>
      </a:hlink>
      <a:folHlink>
        <a:srgbClr val="0000F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RO Presentation" id="{7FD16819-C361-4535-A17B-1EBA38CE13EC}" vid="{7C7B9641-4E8A-4679-B032-E34E3C334522}"/>
    </a:ext>
  </a:extLst>
</a:theme>
</file>

<file path=ppt/theme/theme5.xml><?xml version="1.0" encoding="utf-8"?>
<a:theme xmlns:a="http://schemas.openxmlformats.org/drawingml/2006/main" name="12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_Office Theme">
  <a:themeElements>
    <a:clrScheme name="Custom 3">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0000FF"/>
      </a:hlink>
      <a:folHlink>
        <a:srgbClr val="0000F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RO Presentation" id="{7FD16819-C361-4535-A17B-1EBA38CE13EC}" vid="{7C7B9641-4E8A-4679-B032-E34E3C334522}"/>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666E020CB25B439551E8E60C250C42" ma:contentTypeVersion="11" ma:contentTypeDescription="Create a new document." ma:contentTypeScope="" ma:versionID="a13a71decdfb7c666d85ea7fd75dca9a">
  <xsd:schema xmlns:xsd="http://www.w3.org/2001/XMLSchema" xmlns:xs="http://www.w3.org/2001/XMLSchema" xmlns:p="http://schemas.microsoft.com/office/2006/metadata/properties" xmlns:ns3="f7b5166a-18e2-4149-a4f3-1cd020b7fc82" xmlns:ns4="b4fd40d4-963c-43cd-bb35-a95dce5bbdbd" targetNamespace="http://schemas.microsoft.com/office/2006/metadata/properties" ma:root="true" ma:fieldsID="5b0a31dbcd1ec5849d6975dffa9231cb" ns3:_="" ns4:_="">
    <xsd:import namespace="f7b5166a-18e2-4149-a4f3-1cd020b7fc82"/>
    <xsd:import namespace="b4fd40d4-963c-43cd-bb35-a95dce5bbdb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b5166a-18e2-4149-a4f3-1cd020b7fc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fd40d4-963c-43cd-bb35-a95dce5bbdb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3472F9-2473-4637-8F0C-A98545DA2292}">
  <ds:schemaRefs>
    <ds:schemaRef ds:uri="http://schemas.microsoft.com/office/2006/documentManagement/types"/>
    <ds:schemaRef ds:uri="http://schemas.microsoft.com/office/2006/metadata/properties"/>
    <ds:schemaRef ds:uri="http://purl.org/dc/elements/1.1/"/>
    <ds:schemaRef ds:uri="b4fd40d4-963c-43cd-bb35-a95dce5bbdbd"/>
    <ds:schemaRef ds:uri="http://schemas.openxmlformats.org/package/2006/metadata/core-properties"/>
    <ds:schemaRef ds:uri="http://purl.org/dc/terms/"/>
    <ds:schemaRef ds:uri="http://www.w3.org/XML/1998/namespace"/>
    <ds:schemaRef ds:uri="http://schemas.microsoft.com/office/infopath/2007/PartnerControls"/>
    <ds:schemaRef ds:uri="f7b5166a-18e2-4149-a4f3-1cd020b7fc82"/>
    <ds:schemaRef ds:uri="http://purl.org/dc/dcmitype/"/>
  </ds:schemaRefs>
</ds:datastoreItem>
</file>

<file path=customXml/itemProps2.xml><?xml version="1.0" encoding="utf-8"?>
<ds:datastoreItem xmlns:ds="http://schemas.openxmlformats.org/officeDocument/2006/customXml" ds:itemID="{B917985C-D21C-4E3C-A640-95C965A0E756}">
  <ds:schemaRefs>
    <ds:schemaRef ds:uri="http://schemas.microsoft.com/sharepoint/v3/contenttype/forms"/>
  </ds:schemaRefs>
</ds:datastoreItem>
</file>

<file path=customXml/itemProps3.xml><?xml version="1.0" encoding="utf-8"?>
<ds:datastoreItem xmlns:ds="http://schemas.openxmlformats.org/officeDocument/2006/customXml" ds:itemID="{2DE6264B-421C-4926-9D63-DD263FF102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b5166a-18e2-4149-a4f3-1cd020b7fc82"/>
    <ds:schemaRef ds:uri="b4fd40d4-963c-43cd-bb35-a95dce5bbd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2773</TotalTime>
  <Words>8020</Words>
  <Application>Microsoft Office PowerPoint</Application>
  <PresentationFormat>Widescreen</PresentationFormat>
  <Paragraphs>777</Paragraphs>
  <Slides>52</Slides>
  <Notes>46</Notes>
  <HiddenSlides>0</HiddenSlides>
  <MMClips>0</MMClips>
  <ScaleCrop>false</ScaleCrop>
  <HeadingPairs>
    <vt:vector size="8" baseType="variant">
      <vt:variant>
        <vt:lpstr>Fonts Used</vt:lpstr>
      </vt:variant>
      <vt:variant>
        <vt:i4>2</vt:i4>
      </vt:variant>
      <vt:variant>
        <vt:lpstr>Theme</vt:lpstr>
      </vt:variant>
      <vt:variant>
        <vt:i4>6</vt:i4>
      </vt:variant>
      <vt:variant>
        <vt:lpstr>Embedded OLE Servers</vt:lpstr>
      </vt:variant>
      <vt:variant>
        <vt:i4>1</vt:i4>
      </vt:variant>
      <vt:variant>
        <vt:lpstr>Slide Titles</vt:lpstr>
      </vt:variant>
      <vt:variant>
        <vt:i4>52</vt:i4>
      </vt:variant>
    </vt:vector>
  </HeadingPairs>
  <TitlesOfParts>
    <vt:vector size="61" baseType="lpstr">
      <vt:lpstr>Arial</vt:lpstr>
      <vt:lpstr>Calibri</vt:lpstr>
      <vt:lpstr>3_Office Theme</vt:lpstr>
      <vt:lpstr>8_Office Theme</vt:lpstr>
      <vt:lpstr>4_Office Theme</vt:lpstr>
      <vt:lpstr>5_Office Theme</vt:lpstr>
      <vt:lpstr>12_Office Theme</vt:lpstr>
      <vt:lpstr>6_Office Theme</vt:lpstr>
      <vt:lpstr>Visio</vt:lpstr>
      <vt:lpstr>PowerPoint Presentation</vt:lpstr>
      <vt:lpstr>Introduction</vt:lpstr>
      <vt:lpstr>Purpose of the Guidebook</vt:lpstr>
      <vt:lpstr>Determining When an RCA is Required</vt:lpstr>
      <vt:lpstr>Characteristics of a Root Cause Analysis</vt:lpstr>
      <vt:lpstr>Characteristics of a Root Cause Analysis</vt:lpstr>
      <vt:lpstr>Root Cause Analysis Flow Diagram</vt:lpstr>
      <vt:lpstr>Completing an RCA, Step 1: Charter a Team</vt:lpstr>
      <vt:lpstr>Completing an RCA, Step 2: Conduct Just in Time Training</vt:lpstr>
      <vt:lpstr>Completing an RCA, Step 3: Create the Initial Flow Diagram</vt:lpstr>
      <vt:lpstr>PowerPoint Presentation</vt:lpstr>
      <vt:lpstr>PowerPoint Presentation</vt:lpstr>
      <vt:lpstr>Completing an RCA, Step 4: Craft the Initial Understanding</vt:lpstr>
      <vt:lpstr>Completing an RCA, Step 5: Identify Information Gaps</vt:lpstr>
      <vt:lpstr>Completing an RCA, Step 6: Use Triage Questions</vt:lpstr>
      <vt:lpstr>Completing an RCA, Step 7: Collect Resources and Prepare for Interviews </vt:lpstr>
      <vt:lpstr>Completing an RCA, Step 8: Conduct the Safety Investigation</vt:lpstr>
      <vt:lpstr>Completing an RCA, Step 8: Conduct the Safety Investigation</vt:lpstr>
      <vt:lpstr>Completing an RCA, Step 9: Create the Final Flow Diagram</vt:lpstr>
      <vt:lpstr>Completing an RCA, Step 10: Create the Cause-and-Effect Diagram </vt:lpstr>
      <vt:lpstr>Completing an RCA, Step 10: Create the Cause-and-Effect Diagram </vt:lpstr>
      <vt:lpstr>Completing an RCA, Step 10: Create the Cause-and-Effect Diagram </vt:lpstr>
      <vt:lpstr>Completing an RCA, Step 10: Create the Cause-and-Effect Diagram </vt:lpstr>
      <vt:lpstr>Completing an RCA, Step 10: Create the Cause-and-Effect Diagram </vt:lpstr>
      <vt:lpstr>Completing an RCA, Step 10: Create the Cause-and-Effect Diagram </vt:lpstr>
      <vt:lpstr>Completing an RCA, Step 11: Craft the Final Understanding</vt:lpstr>
      <vt:lpstr>Completing an RCA, Step 12: Identify &amp; Craft Root Cause and Contributing Factor Statements</vt:lpstr>
      <vt:lpstr>Completing an RCA, Step 12: Identify &amp; Craft Root Cause and Contributing Factor Statements</vt:lpstr>
      <vt:lpstr>Completing an RCA, Step 12: Identify &amp; Craft Root Cause and Contributing Factor Statements</vt:lpstr>
      <vt:lpstr>Completing an RCA, Step 12: Identify Root Causes and Craft Contributing Factor Statements</vt:lpstr>
      <vt:lpstr>Completing an RCA, Step 12: Identify Root Causes and Craft Contributing Factor Statements</vt:lpstr>
      <vt:lpstr>Completing an RCA, Step 12: Identify &amp; Craft Root Cause and Contributing Factor Statements</vt:lpstr>
      <vt:lpstr>Completing an RCA, Step 13: Develop Action Statements</vt:lpstr>
      <vt:lpstr>Completing an RCA, Step 13: Develop Action Statements</vt:lpstr>
      <vt:lpstr>Completing an RCA, Step 13: Develop Action Statements</vt:lpstr>
      <vt:lpstr>Completing an RCA, Step 13: Develop Action Statements</vt:lpstr>
      <vt:lpstr>Completing an RCA, Step 13: Develop Action Statements</vt:lpstr>
      <vt:lpstr>Completing an RCA, Step 13: Develop Action Statements</vt:lpstr>
      <vt:lpstr>Completing an RCA, Step 13: Develop Action Statements</vt:lpstr>
      <vt:lpstr>Completing an RCA, Step 14: Develop Outcome Measure Statements</vt:lpstr>
      <vt:lpstr>Completing an RCA, Step 14: Develop Outcome Measure Statements</vt:lpstr>
      <vt:lpstr>Completing an RCA, Step 14: Develop Outcome Measure Statements</vt:lpstr>
      <vt:lpstr>Completing an RCA, Step 14: Develop Outcome Measure Statements</vt:lpstr>
      <vt:lpstr>Completing an RCA, Step 14: Develop Outcome Measure Statements</vt:lpstr>
      <vt:lpstr>Completing an RCA, Step 15: Provide Feedback</vt:lpstr>
      <vt:lpstr>Completing an RCA, Step 16: Identify Lessons Learned</vt:lpstr>
      <vt:lpstr>Completing an RCA, Step 17: Prepare and Present Findings to Leadership</vt:lpstr>
      <vt:lpstr>Upon Completion of an RCA: Monitor Actions &amp; Outcomes</vt:lpstr>
      <vt:lpstr>Upon Completion of an RCA: Communicate Improvements to Staff</vt:lpstr>
      <vt:lpstr>Upon Completion of an RCA: Calculate the Cost</vt:lpstr>
      <vt:lpstr>Additional RCA Guidebook Resources</vt:lpstr>
      <vt:lpstr>References: additional to RCA Guidebook References, p 51 - 53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Farnaz Firoz</dc:creator>
  <cp:lastModifiedBy>Moore, Kimberly</cp:lastModifiedBy>
  <cp:revision>168</cp:revision>
  <dcterms:created xsi:type="dcterms:W3CDTF">2019-11-19T14:45:36Z</dcterms:created>
  <dcterms:modified xsi:type="dcterms:W3CDTF">2021-02-04T18:49:13Z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0x0101009D666E020CB25B439551E8E60C250C42</vt:lpwstr>
  </property>
</Properties>
</file>